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2" r:id="rId5"/>
    <p:sldId id="290" r:id="rId6"/>
    <p:sldId id="265" r:id="rId7"/>
    <p:sldId id="264" r:id="rId8"/>
    <p:sldId id="289" r:id="rId9"/>
    <p:sldId id="280" r:id="rId10"/>
    <p:sldId id="281" r:id="rId11"/>
    <p:sldId id="263" r:id="rId12"/>
    <p:sldId id="291" r:id="rId13"/>
    <p:sldId id="292" r:id="rId14"/>
    <p:sldId id="260" r:id="rId15"/>
    <p:sldId id="267" r:id="rId16"/>
    <p:sldId id="293" r:id="rId17"/>
    <p:sldId id="259" r:id="rId18"/>
    <p:sldId id="276" r:id="rId19"/>
    <p:sldId id="277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79" r:id="rId28"/>
    <p:sldId id="294" r:id="rId29"/>
    <p:sldId id="295" r:id="rId30"/>
    <p:sldId id="271" r:id="rId31"/>
    <p:sldId id="296" r:id="rId32"/>
    <p:sldId id="297" r:id="rId33"/>
    <p:sldId id="298" r:id="rId34"/>
    <p:sldId id="299" r:id="rId35"/>
    <p:sldId id="300" r:id="rId36"/>
    <p:sldId id="301" r:id="rId37"/>
    <p:sldId id="30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9724D-6786-6F96-A32B-39765503EBD7}" v="230" dt="2020-08-03T08:52:57.369"/>
    <p1510:client id="{71CEBE96-6F27-4966-97FC-0FB2672FEB6C}" v="692" dt="2020-08-07T02:39:35.245"/>
    <p1510:client id="{90A01658-CC86-ED9D-2E0F-067344769EAC}" v="1" dt="2020-08-03T16:15:53.970"/>
    <p1510:client id="{B9AA82B2-58F4-47F2-AF4C-956B4F4965AC}" v="1" dt="2020-08-07T02:41:23.142"/>
    <p1510:client id="{D28641BF-9A94-1EEE-8774-C26A7B2655CE}" v="1193" dt="2020-08-03T13:44:19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us Farel" userId="a9e45b0b590a4953" providerId="Windows Live" clId="Web-{B9AA82B2-58F4-47F2-AF4C-956B4F4965AC}"/>
    <pc:docChg chg="delSld">
      <pc:chgData name="Alfonsus Farel" userId="a9e45b0b590a4953" providerId="Windows Live" clId="Web-{B9AA82B2-58F4-47F2-AF4C-956B4F4965AC}" dt="2020-08-07T02:41:23.142" v="0"/>
      <pc:docMkLst>
        <pc:docMk/>
      </pc:docMkLst>
      <pc:sldChg chg="del">
        <pc:chgData name="Alfonsus Farel" userId="a9e45b0b590a4953" providerId="Windows Live" clId="Web-{B9AA82B2-58F4-47F2-AF4C-956B4F4965AC}" dt="2020-08-07T02:41:23.142" v="0"/>
        <pc:sldMkLst>
          <pc:docMk/>
          <pc:sldMk cId="2853302019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84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13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0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4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11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83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3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965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4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10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6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536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78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533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925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2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833" r:id="rId4"/>
    <p:sldLayoutId id="2147483653" r:id="rId5"/>
    <p:sldLayoutId id="2147483654" r:id="rId6"/>
    <p:sldLayoutId id="2147483655" r:id="rId7"/>
    <p:sldLayoutId id="2147483834" r:id="rId8"/>
    <p:sldLayoutId id="214748365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5" r:id="rId15"/>
    <p:sldLayoutId id="2147483659" r:id="rId16"/>
    <p:sldLayoutId id="2147483825" r:id="rId17"/>
    <p:sldLayoutId id="2147483826" r:id="rId18"/>
    <p:sldLayoutId id="214748382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B49F-63BB-4833-B654-8D3F204CAEDD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819E07-B5BA-4A6F-912F-329B6F6EA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36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pDUIHpMj2N0kfK4hbmbEOgKNjSTTiZMmWb9XjTK-1cg/edit#responses" TargetMode="Externa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FF8F-501A-4740-99D2-2576D3A9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849" y="2907293"/>
            <a:ext cx="7766936" cy="1646302"/>
          </a:xfrm>
        </p:spPr>
        <p:txBody>
          <a:bodyPr/>
          <a:lstStyle/>
          <a:p>
            <a:r>
              <a:rPr lang="en-US" dirty="0"/>
              <a:t>Final </a:t>
            </a:r>
            <a:r>
              <a:rPr lang="en-US" dirty="0">
                <a:ea typeface="+mj-lt"/>
                <a:cs typeface="+mj-lt"/>
              </a:rPr>
              <a:t>Presentation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D3F2E-BE9C-4C07-93B9-73F29382B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2" b="36512"/>
          <a:stretch/>
        </p:blipFill>
        <p:spPr>
          <a:xfrm>
            <a:off x="1109609" y="893545"/>
            <a:ext cx="7766936" cy="21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D171-98B5-4765-94FB-34726D00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18036" cy="705853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Membuat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/>
              <a:t>Daftar </a:t>
            </a:r>
            <a:r>
              <a:rPr lang="en-US" err="1"/>
              <a:t>Pertanyaan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Calon Vendor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53223-FF2B-4F65-BD68-010383A2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2063"/>
            <a:ext cx="8596668" cy="4843299"/>
          </a:xfrm>
        </p:spPr>
        <p:txBody>
          <a:bodyPr vert="horz" lIns="91440" tIns="45720" rIns="91440" bIns="45720" numCol="2" rtlCol="0" anchor="t">
            <a:normAutofit fontScale="92500" lnSpcReduction="20000"/>
          </a:bodyPr>
          <a:lstStyle/>
          <a:p>
            <a:r>
              <a:rPr lang="id-ID">
                <a:ea typeface="+mn-lt"/>
                <a:cs typeface="+mn-lt"/>
              </a:rPr>
              <a:t>Nama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Usia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Status / Pekerjaan</a:t>
            </a:r>
            <a:endParaRPr lang="en-US">
              <a:ea typeface="+mn-lt"/>
              <a:cs typeface="+mn-lt"/>
            </a:endParaRPr>
          </a:p>
          <a:p>
            <a:r>
              <a:rPr lang="id-ID" err="1">
                <a:ea typeface="+mn-lt"/>
                <a:cs typeface="+mn-lt"/>
              </a:rPr>
              <a:t>No</a:t>
            </a:r>
            <a:r>
              <a:rPr lang="id-ID">
                <a:ea typeface="+mn-lt"/>
                <a:cs typeface="+mn-lt"/>
              </a:rPr>
              <a:t> Hp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Berapa pendapatan tiap bulan dari berjualan pakaian </a:t>
            </a:r>
            <a:r>
              <a:rPr lang="id-ID" err="1">
                <a:ea typeface="+mn-lt"/>
                <a:cs typeface="+mn-lt"/>
              </a:rPr>
              <a:t>second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Berapa </a:t>
            </a:r>
            <a:r>
              <a:rPr lang="id-ID" err="1">
                <a:ea typeface="+mn-lt"/>
                <a:cs typeface="+mn-lt"/>
              </a:rPr>
              <a:t>budget</a:t>
            </a:r>
            <a:r>
              <a:rPr lang="id-ID">
                <a:ea typeface="+mn-lt"/>
                <a:cs typeface="+mn-lt"/>
              </a:rPr>
              <a:t> yang disiapkan tiap bulan untuk membeli barang untuk dijual kembali?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Pengunjung yang membeli lebih banyak laki-laki atau perempuan?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Kisaran umur yang membeli produk </a:t>
            </a:r>
            <a:r>
              <a:rPr lang="id-ID" err="1">
                <a:ea typeface="+mn-lt"/>
                <a:cs typeface="+mn-lt"/>
              </a:rPr>
              <a:t>fashion</a:t>
            </a:r>
            <a:r>
              <a:rPr lang="id-ID">
                <a:ea typeface="+mn-lt"/>
                <a:cs typeface="+mn-lt"/>
              </a:rPr>
              <a:t> di toko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Produk </a:t>
            </a:r>
            <a:r>
              <a:rPr lang="id-ID" err="1">
                <a:ea typeface="+mn-lt"/>
                <a:cs typeface="+mn-lt"/>
              </a:rPr>
              <a:t>fashion</a:t>
            </a:r>
            <a:r>
              <a:rPr lang="id-ID">
                <a:ea typeface="+mn-lt"/>
                <a:cs typeface="+mn-lt"/>
              </a:rPr>
              <a:t> apa yang sering dibeli </a:t>
            </a:r>
            <a:r>
              <a:rPr lang="id-ID" err="1">
                <a:ea typeface="+mn-lt"/>
                <a:cs typeface="+mn-lt"/>
              </a:rPr>
              <a:t>ditoko</a:t>
            </a:r>
            <a:r>
              <a:rPr lang="id-ID">
                <a:ea typeface="+mn-lt"/>
                <a:cs typeface="+mn-lt"/>
              </a:rPr>
              <a:t>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Merek pakaian apa yang sering di cari oleh </a:t>
            </a:r>
            <a:r>
              <a:rPr lang="id-ID" err="1">
                <a:ea typeface="+mn-lt"/>
                <a:cs typeface="+mn-lt"/>
              </a:rPr>
              <a:t>customer</a:t>
            </a:r>
            <a:r>
              <a:rPr lang="id-ID">
                <a:ea typeface="+mn-lt"/>
                <a:cs typeface="+mn-lt"/>
              </a:rPr>
              <a:t>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Saat orang membeli produk di toko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rata-rata mereka membeli berapa produk?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Kisaran harga barang </a:t>
            </a:r>
            <a:r>
              <a:rPr lang="id-ID" err="1">
                <a:ea typeface="+mn-lt"/>
                <a:cs typeface="+mn-lt"/>
              </a:rPr>
              <a:t>second</a:t>
            </a:r>
            <a:r>
              <a:rPr lang="id-ID">
                <a:ea typeface="+mn-lt"/>
                <a:cs typeface="+mn-lt"/>
              </a:rPr>
              <a:t> yang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jual?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Bagaimana awal mulai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berdagang?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Sudah berapa lama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berjualan produk </a:t>
            </a:r>
            <a:r>
              <a:rPr lang="id-ID" err="1">
                <a:ea typeface="+mn-lt"/>
                <a:cs typeface="+mn-lt"/>
              </a:rPr>
              <a:t>fashion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Apakah ada pengalaman pahit yang dialami ketika berjualan produk </a:t>
            </a:r>
            <a:r>
              <a:rPr lang="id-ID" err="1">
                <a:ea typeface="+mn-lt"/>
                <a:cs typeface="+mn-lt"/>
              </a:rPr>
              <a:t>fashion</a:t>
            </a:r>
            <a:r>
              <a:rPr lang="id-ID">
                <a:ea typeface="+mn-lt"/>
                <a:cs typeface="+mn-lt"/>
              </a:rPr>
              <a:t> </a:t>
            </a:r>
            <a:r>
              <a:rPr lang="id-ID" err="1">
                <a:ea typeface="+mn-lt"/>
                <a:cs typeface="+mn-lt"/>
              </a:rPr>
              <a:t>second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Bagaimana cara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mengoptimalkan penjualan?</a:t>
            </a:r>
            <a:endParaRPr lang="en-US">
              <a:ea typeface="+mn-lt"/>
              <a:cs typeface="+mn-lt"/>
            </a:endParaRPr>
          </a:p>
          <a:p>
            <a:r>
              <a:rPr lang="id-ID">
                <a:ea typeface="+mn-lt"/>
                <a:cs typeface="+mn-lt"/>
              </a:rPr>
              <a:t>Kenapa </a:t>
            </a:r>
            <a:r>
              <a:rPr lang="id-ID" err="1">
                <a:ea typeface="+mn-lt"/>
                <a:cs typeface="+mn-lt"/>
              </a:rPr>
              <a:t>anda</a:t>
            </a:r>
            <a:r>
              <a:rPr lang="id-ID">
                <a:ea typeface="+mn-lt"/>
                <a:cs typeface="+mn-lt"/>
              </a:rPr>
              <a:t> memutuskan untuk menjual produk </a:t>
            </a:r>
            <a:r>
              <a:rPr lang="id-ID" err="1">
                <a:ea typeface="+mn-lt"/>
                <a:cs typeface="+mn-lt"/>
              </a:rPr>
              <a:t>fashion</a:t>
            </a:r>
            <a:r>
              <a:rPr lang="id-ID">
                <a:ea typeface="+mn-lt"/>
                <a:cs typeface="+mn-lt"/>
              </a:rPr>
              <a:t> </a:t>
            </a:r>
            <a:r>
              <a:rPr lang="id-ID" err="1">
                <a:ea typeface="+mn-lt"/>
                <a:cs typeface="+mn-lt"/>
              </a:rPr>
              <a:t>second</a:t>
            </a:r>
            <a:r>
              <a:rPr lang="id-ID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C6D3-D707-44D2-B1C6-571F23C2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575"/>
          </a:xfrm>
        </p:spPr>
        <p:txBody>
          <a:bodyPr/>
          <a:lstStyle/>
          <a:p>
            <a:r>
              <a:rPr lang="en-US" dirty="0"/>
              <a:t>Interview Transcript Potential Customer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BA94E8-BE55-42AF-8C03-DA193CD7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3" y="1238250"/>
            <a:ext cx="2314575" cy="271462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90722D-B21C-42CB-BB37-04427EF77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88" y="1238250"/>
            <a:ext cx="2314575" cy="2714625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D3E0DF-1A72-4C5E-88ED-0C0BADAE8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363" y="1238250"/>
            <a:ext cx="2314575" cy="271462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014561-27FF-4E92-A6BB-A026C148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638" y="1238250"/>
            <a:ext cx="2314575" cy="2714625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AD622B-911E-48DE-B295-C116933B8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238250"/>
            <a:ext cx="2314575" cy="271462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A9E52C-6FCA-4E2C-83D0-CEE639D6B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688" y="3952875"/>
            <a:ext cx="2314575" cy="2838450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8C8EA2-8480-4E0D-82CF-66D35455E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113" y="3914775"/>
            <a:ext cx="2314575" cy="287655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D45E27-60A4-44A0-AFFA-D85F89F10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638" y="3914775"/>
            <a:ext cx="2314575" cy="2876550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A18AF-821C-4C5F-9466-3932589160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63" y="3914775"/>
            <a:ext cx="2314575" cy="287655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87ECF4-D7E2-48D1-A74C-7ED6D04D68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9263" y="3952875"/>
            <a:ext cx="23526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1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94F2552C-16B3-4E9C-952A-ABB7D7AD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3" y="0"/>
            <a:ext cx="2314575" cy="368617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221E4B-EA08-4412-8F30-9B0F62F9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0"/>
            <a:ext cx="2314575" cy="3686175"/>
          </a:xfrm>
          <a:prstGeom prst="rect">
            <a:avLst/>
          </a:prstGeom>
        </p:spPr>
      </p:pic>
      <p:pic>
        <p:nvPicPr>
          <p:cNvPr id="5" name="Picture 5" descr="A picture containing outdoor, black, metal, side&#10;&#10;Description generated with very high confidence">
            <a:extLst>
              <a:ext uri="{FF2B5EF4-FFF2-40B4-BE49-F238E27FC236}">
                <a16:creationId xmlns:a16="http://schemas.microsoft.com/office/drawing/2014/main" id="{8EA17C1F-4C8B-4DA5-8377-8791A08BD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538" y="0"/>
            <a:ext cx="2314575" cy="3686175"/>
          </a:xfrm>
          <a:prstGeom prst="rect">
            <a:avLst/>
          </a:prstGeom>
        </p:spPr>
      </p:pic>
      <p:pic>
        <p:nvPicPr>
          <p:cNvPr id="6" name="Picture 6" descr="A black and blue text&#10;&#10;Description generated with high confidence">
            <a:extLst>
              <a:ext uri="{FF2B5EF4-FFF2-40B4-BE49-F238E27FC236}">
                <a16:creationId xmlns:a16="http://schemas.microsoft.com/office/drawing/2014/main" id="{C287C0B5-6804-4628-BA41-79CBF4FC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63" y="0"/>
            <a:ext cx="2314575" cy="3686175"/>
          </a:xfrm>
          <a:prstGeom prst="rect">
            <a:avLst/>
          </a:prstGeom>
        </p:spPr>
      </p:pic>
      <p:pic>
        <p:nvPicPr>
          <p:cNvPr id="7" name="Picture 7" descr="A black and blue text&#10;&#10;Description generated with high confidence">
            <a:extLst>
              <a:ext uri="{FF2B5EF4-FFF2-40B4-BE49-F238E27FC236}">
                <a16:creationId xmlns:a16="http://schemas.microsoft.com/office/drawing/2014/main" id="{B206F672-B204-49BD-B669-D2440A99B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8" y="0"/>
            <a:ext cx="2314575" cy="3686175"/>
          </a:xfrm>
          <a:prstGeom prst="rect">
            <a:avLst/>
          </a:prstGeom>
        </p:spPr>
      </p:pic>
      <p:pic>
        <p:nvPicPr>
          <p:cNvPr id="8" name="Picture 8" descr="A picture containing outdoor, black, metal, side&#10;&#10;Description generated with very high confidence">
            <a:extLst>
              <a:ext uri="{FF2B5EF4-FFF2-40B4-BE49-F238E27FC236}">
                <a16:creationId xmlns:a16="http://schemas.microsoft.com/office/drawing/2014/main" id="{D6B0E2B6-13C0-46CD-A8F0-3E6E18343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388" y="3686175"/>
            <a:ext cx="2314575" cy="3171825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5DB42A4-E589-4D3E-A360-DBA05C488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813" y="3686175"/>
            <a:ext cx="2314575" cy="3171825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38E5AA-F0F1-4F1C-9D14-849EBAA3C8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63" y="3638550"/>
            <a:ext cx="2314575" cy="3219450"/>
          </a:xfrm>
          <a:prstGeom prst="rect">
            <a:avLst/>
          </a:prstGeom>
        </p:spPr>
      </p:pic>
      <p:pic>
        <p:nvPicPr>
          <p:cNvPr id="11" name="Picture 11" descr="A picture containing black, parked&#10;&#10;Description generated with very high confidence">
            <a:extLst>
              <a:ext uri="{FF2B5EF4-FFF2-40B4-BE49-F238E27FC236}">
                <a16:creationId xmlns:a16="http://schemas.microsoft.com/office/drawing/2014/main" id="{7C0F39D8-56F9-4BD7-9397-F2A33A39B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3538" y="3686175"/>
            <a:ext cx="2314575" cy="3171825"/>
          </a:xfrm>
          <a:prstGeom prst="rect">
            <a:avLst/>
          </a:prstGeom>
        </p:spPr>
      </p:pic>
      <p:pic>
        <p:nvPicPr>
          <p:cNvPr id="12" name="Picture 12" descr="A black and blue text&#10;&#10;Description generated with very high confidence">
            <a:extLst>
              <a:ext uri="{FF2B5EF4-FFF2-40B4-BE49-F238E27FC236}">
                <a16:creationId xmlns:a16="http://schemas.microsoft.com/office/drawing/2014/main" id="{C41FCE39-CAD8-460F-903C-A78785475F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8963" y="3686175"/>
            <a:ext cx="2314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5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5395-7876-47F0-BB06-E85AC942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92" y="409074"/>
            <a:ext cx="8770457" cy="13208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Hasil </a:t>
            </a:r>
            <a:r>
              <a:rPr lang="en-US" err="1">
                <a:ea typeface="+mj-lt"/>
                <a:cs typeface="+mj-lt"/>
              </a:rPr>
              <a:t>Wawancara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dengan</a:t>
            </a:r>
            <a:r>
              <a:rPr lang="en-US">
                <a:ea typeface="+mj-lt"/>
                <a:cs typeface="+mj-lt"/>
              </a:rPr>
              <a:t> Calon </a:t>
            </a:r>
            <a:r>
              <a:rPr lang="en-US" err="1">
                <a:ea typeface="+mj-lt"/>
                <a:cs typeface="+mj-lt"/>
              </a:rPr>
              <a:t>Pelanggan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Potensial</a:t>
            </a:r>
            <a:endParaRPr lang="en-US" err="1"/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FF626-900C-4D59-80B6-49B73DDA9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" y="1672316"/>
            <a:ext cx="2183308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F7A07-1ABF-450F-A719-765443724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86" y="1672312"/>
            <a:ext cx="2364216" cy="3881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D9B19-1B6D-4F06-86EC-E5EA81356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58" y="1672314"/>
            <a:ext cx="2364216" cy="388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6D1EA-5459-4CC3-9CFE-69A7739D3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68" y="1672313"/>
            <a:ext cx="2376053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64F84D-FB65-44F3-B5AC-76402083A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748" y="1672312"/>
            <a:ext cx="237605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1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D171-98B5-4765-94FB-34726D00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Hasil </a:t>
            </a:r>
            <a:r>
              <a:rPr lang="en-US" err="1"/>
              <a:t>Wawancara</a:t>
            </a:r>
            <a:r>
              <a:rPr lang="en-US"/>
              <a:t> </a:t>
            </a:r>
            <a:r>
              <a:rPr lang="en-US" err="1"/>
              <a:t>dengan</a:t>
            </a:r>
            <a:r>
              <a:rPr lang="en-US"/>
              <a:t> Vendor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FB127-4298-4CA5-9868-0CA65866B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487" y="1713065"/>
            <a:ext cx="7111599" cy="4267820"/>
          </a:xfrm>
        </p:spPr>
      </p:pic>
    </p:spTree>
    <p:extLst>
      <p:ext uri="{BB962C8B-B14F-4D97-AF65-F5344CB8AC3E}">
        <p14:creationId xmlns:p14="http://schemas.microsoft.com/office/powerpoint/2010/main" val="315158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1D26-DBE1-48FC-B8A6-001C654B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98" y="348641"/>
            <a:ext cx="8596668" cy="625475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Picture 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D875854A-956E-44A2-889A-3FB0C233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234" y="1275538"/>
            <a:ext cx="2395736" cy="4208745"/>
          </a:xfrm>
          <a:prstGeom prst="rect">
            <a:avLst/>
          </a:prstGeom>
        </p:spPr>
      </p:pic>
      <p:pic>
        <p:nvPicPr>
          <p:cNvPr id="8" name="Picture 8" descr="A black sign with white text&#10;&#10;Description generated with very high confidence">
            <a:extLst>
              <a:ext uri="{FF2B5EF4-FFF2-40B4-BE49-F238E27FC236}">
                <a16:creationId xmlns:a16="http://schemas.microsoft.com/office/drawing/2014/main" id="{E60AF1BD-74FC-4AB1-858F-4AC32518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02" y="1275538"/>
            <a:ext cx="2375654" cy="4208745"/>
          </a:xfrm>
          <a:prstGeom prst="rect">
            <a:avLst/>
          </a:prstGeom>
        </p:spPr>
      </p:pic>
      <p:pic>
        <p:nvPicPr>
          <p:cNvPr id="9" name="Picture 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7E0E0554-9F55-4E5D-B105-B8A83ED6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56" y="1275538"/>
            <a:ext cx="2552462" cy="4208745"/>
          </a:xfrm>
          <a:prstGeom prst="rect">
            <a:avLst/>
          </a:prstGeom>
        </p:spPr>
      </p:pic>
      <p:pic>
        <p:nvPicPr>
          <p:cNvPr id="10" name="Picture 10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E303E474-30EF-403E-B918-6E292A5D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06" y="1275538"/>
            <a:ext cx="2375654" cy="4201128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ADC540-2172-4608-95E7-9A2071571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38" y="1275539"/>
            <a:ext cx="2500914" cy="42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6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8EFA-C918-4D32-98C0-2D065F2C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Proposition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A7D0-BE26-48C1-82B4-F366621D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011"/>
            <a:ext cx="8596668" cy="448235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lv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id-ID" b="1" i="1" err="1">
                <a:latin typeface="Times New Roman"/>
                <a:ea typeface="+mn-lt"/>
                <a:cs typeface="+mn-lt"/>
              </a:rPr>
              <a:t>Customer</a:t>
            </a:r>
            <a:r>
              <a:rPr lang="id-ID" b="1" i="1">
                <a:latin typeface="Times New Roman"/>
                <a:ea typeface="+mn-lt"/>
                <a:cs typeface="+mn-lt"/>
              </a:rPr>
              <a:t> </a:t>
            </a:r>
            <a:r>
              <a:rPr lang="id-ID" b="1" i="1" err="1">
                <a:latin typeface="Times New Roman"/>
                <a:ea typeface="+mn-lt"/>
                <a:cs typeface="+mn-lt"/>
              </a:rPr>
              <a:t>Pain</a:t>
            </a:r>
            <a:endParaRPr lang="id-ID" b="1" i="1">
              <a:latin typeface="Times New Roman"/>
              <a:ea typeface="+mn-lt"/>
              <a:cs typeface="+mn-lt"/>
            </a:endParaRP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merasa keberatan bila harus memberikan deposit dana sesuai dengan harga sewa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takut ID yang dititipkan disalahgunakan oleh pihak penyewaan barang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>
                <a:latin typeface="Times New Roman"/>
                <a:ea typeface="+mn-lt"/>
                <a:cs typeface="+mn-lt"/>
              </a:rPr>
              <a:t>Pilihan katalog barang yang terbatas di setiap tempat penyewaan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>
                <a:latin typeface="Times New Roman"/>
                <a:ea typeface="+mn-lt"/>
                <a:cs typeface="+mn-lt"/>
              </a:rPr>
              <a:t>Penyedia takut bila barang yang mereka sewakan ditukar barang palsu yang sejenis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>
                <a:latin typeface="Times New Roman"/>
                <a:ea typeface="+mn-lt"/>
                <a:cs typeface="+mn-lt"/>
              </a:rPr>
              <a:t>Penyedia takut barang rusak , hilang / dibawa kabur penyewa bila tidak ada ID / deposit</a:t>
            </a:r>
          </a:p>
          <a:p>
            <a:endParaRPr lang="id-ID" b="1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id-ID" b="1" i="1" err="1">
                <a:latin typeface="Times New Roman"/>
                <a:ea typeface="+mn-lt"/>
                <a:cs typeface="+mn-lt"/>
              </a:rPr>
              <a:t>Customer</a:t>
            </a:r>
            <a:r>
              <a:rPr lang="id-ID" b="1" i="1">
                <a:latin typeface="Times New Roman"/>
                <a:ea typeface="+mn-lt"/>
                <a:cs typeface="+mn-lt"/>
              </a:rPr>
              <a:t> Gain</a:t>
            </a: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tidak harus datang ke toko, barang dikirim langsung </a:t>
            </a:r>
            <a:r>
              <a:rPr lang="id-ID" err="1">
                <a:latin typeface="Times New Roman"/>
                <a:ea typeface="+mn-lt"/>
                <a:cs typeface="+mn-lt"/>
              </a:rPr>
              <a:t>kerumah</a:t>
            </a:r>
            <a:r>
              <a:rPr lang="id-ID">
                <a:latin typeface="Times New Roman"/>
                <a:ea typeface="+mn-lt"/>
                <a:cs typeface="+mn-lt"/>
              </a:rPr>
              <a:t> mereka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mau barang yang disewakan kualitas </a:t>
            </a:r>
            <a:r>
              <a:rPr lang="id-ID" err="1">
                <a:latin typeface="Times New Roman"/>
                <a:ea typeface="+mn-lt"/>
                <a:cs typeface="+mn-lt"/>
              </a:rPr>
              <a:t>original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ingin menyewakan barangnya juga bukan hanya penyedia yang bisa menyewakan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>
                <a:latin typeface="Times New Roman"/>
                <a:ea typeface="+mn-lt"/>
                <a:cs typeface="+mn-lt"/>
              </a:rPr>
              <a:t>Kebersihan dan kualitas dari barang yang disewakan terjamin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id-ID" err="1">
                <a:latin typeface="Times New Roman"/>
                <a:ea typeface="+mn-lt"/>
                <a:cs typeface="+mn-lt"/>
              </a:rPr>
              <a:t>Customer</a:t>
            </a:r>
            <a:r>
              <a:rPr lang="id-ID">
                <a:latin typeface="Times New Roman"/>
                <a:ea typeface="+mn-lt"/>
                <a:cs typeface="+mn-lt"/>
              </a:rPr>
              <a:t> mau data pribadi mereka terjaga ( ID , </a:t>
            </a:r>
            <a:r>
              <a:rPr lang="id-ID" err="1">
                <a:latin typeface="Times New Roman"/>
                <a:ea typeface="+mn-lt"/>
                <a:cs typeface="+mn-lt"/>
              </a:rPr>
              <a:t>No</a:t>
            </a:r>
            <a:r>
              <a:rPr lang="id-ID">
                <a:latin typeface="Times New Roman"/>
                <a:ea typeface="+mn-lt"/>
                <a:cs typeface="+mn-lt"/>
              </a:rPr>
              <a:t> HP , Alamat Pribadi )</a:t>
            </a:r>
          </a:p>
          <a:p>
            <a:endParaRPr lang="id-ID">
              <a:latin typeface="Times New Roman"/>
              <a:ea typeface="+mn-lt"/>
              <a:cs typeface="+mn-lt"/>
            </a:endParaRPr>
          </a:p>
          <a:p>
            <a:endParaRPr lang="id-ID" i="1">
              <a:latin typeface="Times New Roman"/>
              <a:ea typeface="+mn-lt"/>
              <a:cs typeface="+mn-lt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70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8EFA-C918-4D32-98C0-2D065F2C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Proposition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A7D0-BE26-48C1-82B4-F366621D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011"/>
            <a:ext cx="8596668" cy="4482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endParaRPr lang="en-US" sz="1500" b="1">
              <a:latin typeface="Times New Roman"/>
              <a:cs typeface="Times New Roman"/>
            </a:endParaRPr>
          </a:p>
          <a:p>
            <a:pPr>
              <a:buNone/>
            </a:pPr>
            <a:r>
              <a:rPr lang="id-ID" sz="1500" b="1" i="1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 b="1" i="1">
                <a:latin typeface="Times New Roman"/>
                <a:ea typeface="+mn-lt"/>
                <a:cs typeface="+mn-lt"/>
              </a:rPr>
              <a:t> </a:t>
            </a:r>
            <a:r>
              <a:rPr lang="id-ID" sz="1500" b="1" i="1" err="1">
                <a:latin typeface="Times New Roman"/>
                <a:ea typeface="+mn-lt"/>
                <a:cs typeface="+mn-lt"/>
              </a:rPr>
              <a:t>Jobs</a:t>
            </a:r>
            <a:endParaRPr lang="id-ID" sz="1500" b="1" i="1">
              <a:latin typeface="Times New Roman"/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>
                <a:latin typeface="Times New Roman"/>
                <a:ea typeface="+mn-lt"/>
                <a:cs typeface="+mn-lt"/>
              </a:rPr>
              <a:t> harus datang ke tempat penyewaan untuk mendapatkan produk </a:t>
            </a:r>
            <a:r>
              <a:rPr lang="id-ID" sz="1500" err="1">
                <a:latin typeface="Times New Roman"/>
                <a:ea typeface="+mn-lt"/>
                <a:cs typeface="+mn-lt"/>
              </a:rPr>
              <a:t>yg</a:t>
            </a:r>
            <a:r>
              <a:rPr lang="id-ID" sz="1500">
                <a:latin typeface="Times New Roman"/>
                <a:ea typeface="+mn-lt"/>
                <a:cs typeface="+mn-lt"/>
              </a:rPr>
              <a:t> ingin disewa</a:t>
            </a:r>
          </a:p>
          <a:p>
            <a:pPr>
              <a:buFont typeface="Wingdings 3"/>
            </a:pP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>
                <a:latin typeface="Times New Roman"/>
                <a:ea typeface="+mn-lt"/>
                <a:cs typeface="+mn-lt"/>
              </a:rPr>
              <a:t> harus memberikan deposit dana pada setiap barang yang mereka sewa</a:t>
            </a:r>
          </a:p>
          <a:p>
            <a:pPr>
              <a:buFont typeface="Wingdings 3"/>
            </a:pP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>
                <a:latin typeface="Times New Roman"/>
                <a:ea typeface="+mn-lt"/>
                <a:cs typeface="+mn-lt"/>
              </a:rPr>
              <a:t> harus menitipkan ID (KTP/SIM/KK) pada setiap menyewa barang</a:t>
            </a:r>
          </a:p>
          <a:p>
            <a:pPr>
              <a:buFont typeface="Wingdings 3"/>
            </a:pPr>
            <a:r>
              <a:rPr lang="id-ID" sz="1500">
                <a:latin typeface="Times New Roman"/>
                <a:ea typeface="+mn-lt"/>
                <a:cs typeface="+mn-lt"/>
              </a:rPr>
              <a:t>Penyedia ingin menambah jangkauan</a:t>
            </a:r>
          </a:p>
          <a:p>
            <a:pPr marL="0" indent="0">
              <a:buFont typeface="Wingdings 3"/>
            </a:pPr>
            <a:endParaRPr lang="id-ID" sz="1500" b="1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id-ID" sz="1500" b="1" i="1" err="1">
                <a:latin typeface="Times New Roman"/>
                <a:ea typeface="+mn-lt"/>
                <a:cs typeface="+mn-lt"/>
              </a:rPr>
              <a:t>Pain</a:t>
            </a:r>
            <a:r>
              <a:rPr lang="id-ID" sz="1500" b="1" i="1">
                <a:latin typeface="Times New Roman"/>
                <a:ea typeface="+mn-lt"/>
                <a:cs typeface="+mn-lt"/>
              </a:rPr>
              <a:t> </a:t>
            </a:r>
            <a:r>
              <a:rPr lang="id-ID" sz="1500" b="1" i="1" err="1">
                <a:latin typeface="Times New Roman"/>
                <a:ea typeface="+mn-lt"/>
                <a:cs typeface="+mn-lt"/>
              </a:rPr>
              <a:t>Reliever</a:t>
            </a:r>
            <a:endParaRPr lang="id-ID" sz="1500" b="1" i="1">
              <a:latin typeface="Times New Roman"/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1500">
                <a:latin typeface="Times New Roman"/>
                <a:ea typeface="+mn-lt"/>
                <a:cs typeface="+mn-lt"/>
              </a:rPr>
              <a:t>Barang dipilih melalui aplikasi &amp; barang langsung dikirim ke rumah penyewa</a:t>
            </a:r>
          </a:p>
          <a:p>
            <a:pPr>
              <a:buFont typeface="Wingdings 3"/>
            </a:pP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>
                <a:latin typeface="Times New Roman"/>
                <a:ea typeface="+mn-lt"/>
                <a:cs typeface="+mn-lt"/>
              </a:rPr>
              <a:t> tidak harus menitipkan ID hanya perlu </a:t>
            </a:r>
            <a:r>
              <a:rPr lang="id-ID" sz="1500" err="1">
                <a:latin typeface="Times New Roman"/>
                <a:ea typeface="+mn-lt"/>
                <a:cs typeface="+mn-lt"/>
              </a:rPr>
              <a:t>mengupload</a:t>
            </a:r>
            <a:r>
              <a:rPr lang="id-ID" sz="1500">
                <a:latin typeface="Times New Roman"/>
                <a:ea typeface="+mn-lt"/>
                <a:cs typeface="+mn-lt"/>
              </a:rPr>
              <a:t> foto ID sesuai syarat &amp; ketentuan</a:t>
            </a:r>
          </a:p>
          <a:p>
            <a:pPr>
              <a:buFont typeface="Wingdings 3"/>
            </a:pPr>
            <a:r>
              <a:rPr lang="id-ID" sz="1500">
                <a:latin typeface="Times New Roman"/>
                <a:ea typeface="+mn-lt"/>
                <a:cs typeface="+mn-lt"/>
              </a:rPr>
              <a:t>Pilihan Katalog yang beragam karena penggabungan dari toko-toko penyewaan </a:t>
            </a:r>
            <a:r>
              <a:rPr lang="id-ID" sz="1500" err="1">
                <a:latin typeface="Times New Roman"/>
                <a:ea typeface="+mn-lt"/>
                <a:cs typeface="+mn-lt"/>
              </a:rPr>
              <a:t>yg</a:t>
            </a:r>
            <a:r>
              <a:rPr lang="id-ID" sz="1500">
                <a:latin typeface="Times New Roman"/>
                <a:ea typeface="+mn-lt"/>
                <a:cs typeface="+mn-lt"/>
              </a:rPr>
              <a:t> sebelumnya bersifat individu</a:t>
            </a:r>
          </a:p>
          <a:p>
            <a:pPr marL="0" indent="0">
              <a:buFont typeface="Wingdings 3"/>
            </a:pPr>
            <a:endParaRPr lang="id-ID">
              <a:latin typeface="Times New Roman"/>
              <a:ea typeface="+mn-lt"/>
              <a:cs typeface="+mn-lt"/>
            </a:endParaRPr>
          </a:p>
          <a:p>
            <a:endParaRPr lang="id-ID">
              <a:latin typeface="Times New Roman"/>
              <a:ea typeface="+mn-lt"/>
              <a:cs typeface="+mn-lt"/>
            </a:endParaRPr>
          </a:p>
          <a:p>
            <a:endParaRPr lang="id-ID" i="1">
              <a:latin typeface="Times New Roman"/>
              <a:ea typeface="+mn-lt"/>
              <a:cs typeface="+mn-lt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679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8EFA-C918-4D32-98C0-2D065F2C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Proposition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A7D0-BE26-48C1-82B4-F366621D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9011"/>
            <a:ext cx="8596668" cy="4482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id-ID" sz="1500" b="1" i="1">
                <a:latin typeface="Times New Roman"/>
                <a:ea typeface="+mn-lt"/>
                <a:cs typeface="+mn-lt"/>
              </a:rPr>
              <a:t>Gain </a:t>
            </a:r>
            <a:r>
              <a:rPr lang="id-ID" sz="1500" b="1" i="1" err="1">
                <a:latin typeface="Times New Roman"/>
                <a:ea typeface="+mn-lt"/>
                <a:cs typeface="+mn-lt"/>
              </a:rPr>
              <a:t>Creator</a:t>
            </a:r>
            <a:endParaRPr lang="en-US" b="1" i="1" err="1">
              <a:latin typeface="Times New Roman"/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1500">
                <a:latin typeface="Times New Roman"/>
                <a:ea typeface="+mn-lt"/>
                <a:cs typeface="+mn-lt"/>
              </a:rPr>
              <a:t>Pada setiap barang digunakan </a:t>
            </a:r>
            <a:r>
              <a:rPr lang="id-ID" sz="1500" err="1">
                <a:latin typeface="Times New Roman"/>
                <a:ea typeface="+mn-lt"/>
                <a:cs typeface="+mn-lt"/>
              </a:rPr>
              <a:t>microchip</a:t>
            </a:r>
            <a:r>
              <a:rPr lang="id-ID" sz="1500">
                <a:latin typeface="Times New Roman"/>
                <a:ea typeface="+mn-lt"/>
                <a:cs typeface="+mn-lt"/>
              </a:rPr>
              <a:t> untuk mendeteksi apakah barang </a:t>
            </a:r>
            <a:r>
              <a:rPr lang="id-ID" sz="1500" err="1">
                <a:latin typeface="Times New Roman"/>
                <a:ea typeface="+mn-lt"/>
                <a:cs typeface="+mn-lt"/>
              </a:rPr>
              <a:t>yg</a:t>
            </a:r>
            <a:r>
              <a:rPr lang="id-ID" sz="1500">
                <a:latin typeface="Times New Roman"/>
                <a:ea typeface="+mn-lt"/>
                <a:cs typeface="+mn-lt"/>
              </a:rPr>
              <a:t> disewa sesuai dengan barang </a:t>
            </a:r>
            <a:r>
              <a:rPr lang="id-ID" sz="1500" err="1">
                <a:latin typeface="Times New Roman"/>
                <a:ea typeface="+mn-lt"/>
                <a:cs typeface="+mn-lt"/>
              </a:rPr>
              <a:t>yg</a:t>
            </a:r>
            <a:r>
              <a:rPr lang="id-ID" sz="1500">
                <a:latin typeface="Times New Roman"/>
                <a:ea typeface="+mn-lt"/>
                <a:cs typeface="+mn-lt"/>
              </a:rPr>
              <a:t> dikembalikan </a:t>
            </a: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endParaRPr lang="en-US" sz="1500">
              <a:latin typeface="Times New Roman"/>
              <a:ea typeface="+mn-lt"/>
              <a:cs typeface="+mn-lt"/>
            </a:endParaRPr>
          </a:p>
          <a:p>
            <a:pPr>
              <a:buFont typeface="Wingdings 3"/>
            </a:pPr>
            <a:r>
              <a:rPr lang="id-ID" sz="1500">
                <a:latin typeface="Times New Roman"/>
                <a:ea typeface="+mn-lt"/>
                <a:cs typeface="+mn-lt"/>
              </a:rPr>
              <a:t>Barang diantar &amp; diambil langsung oleh kurir kami sesuai durasi penyewaan u/ mengatasi over </a:t>
            </a:r>
            <a:r>
              <a:rPr lang="id-ID" sz="1500" err="1">
                <a:latin typeface="Times New Roman"/>
                <a:ea typeface="+mn-lt"/>
                <a:cs typeface="+mn-lt"/>
              </a:rPr>
              <a:t>time</a:t>
            </a:r>
            <a:endParaRPr lang="en-US" sz="1500">
              <a:latin typeface="Times New Roman"/>
              <a:ea typeface="+mn-lt"/>
              <a:cs typeface="+mn-lt"/>
            </a:endParaRPr>
          </a:p>
          <a:p>
            <a:pPr>
              <a:buFont typeface="Wingdings 3"/>
            </a:pPr>
            <a:r>
              <a:rPr lang="id-ID" sz="1500">
                <a:latin typeface="Times New Roman"/>
                <a:ea typeface="+mn-lt"/>
                <a:cs typeface="+mn-lt"/>
              </a:rPr>
              <a:t>Memberikan sistem poin untuk tiap transaksi yang bisa </a:t>
            </a:r>
            <a:r>
              <a:rPr lang="id-ID" sz="1500" err="1">
                <a:latin typeface="Times New Roman"/>
                <a:ea typeface="+mn-lt"/>
                <a:cs typeface="+mn-lt"/>
              </a:rPr>
              <a:t>diconvert</a:t>
            </a:r>
            <a:r>
              <a:rPr lang="id-ID" sz="1500">
                <a:latin typeface="Times New Roman"/>
                <a:ea typeface="+mn-lt"/>
                <a:cs typeface="+mn-lt"/>
              </a:rPr>
              <a:t> potongan harga / biaya antar</a:t>
            </a:r>
            <a:endParaRPr lang="en-US" sz="1500">
              <a:latin typeface="Times New Roman"/>
              <a:ea typeface="+mn-lt"/>
              <a:cs typeface="+mn-lt"/>
            </a:endParaRPr>
          </a:p>
          <a:p>
            <a:pPr>
              <a:buFont typeface="Wingdings 3"/>
            </a:pPr>
            <a:r>
              <a:rPr lang="id-ID" sz="1500">
                <a:latin typeface="Times New Roman"/>
                <a:ea typeface="+mn-lt"/>
                <a:cs typeface="+mn-lt"/>
              </a:rPr>
              <a:t>Menyediakan layanan Berlangganan untuk </a:t>
            </a:r>
            <a:r>
              <a:rPr lang="id-ID" sz="1500" err="1">
                <a:latin typeface="Times New Roman"/>
                <a:ea typeface="+mn-lt"/>
                <a:cs typeface="+mn-lt"/>
              </a:rPr>
              <a:t>customer</a:t>
            </a:r>
            <a:r>
              <a:rPr lang="id-ID" sz="1500">
                <a:latin typeface="Times New Roman"/>
                <a:ea typeface="+mn-lt"/>
                <a:cs typeface="+mn-lt"/>
              </a:rPr>
              <a:t> loyal agar menghemat dalam bertransaksi di </a:t>
            </a:r>
            <a:r>
              <a:rPr lang="id-ID" sz="1500" err="1">
                <a:latin typeface="Times New Roman"/>
                <a:ea typeface="+mn-lt"/>
                <a:cs typeface="+mn-lt"/>
              </a:rPr>
              <a:t>app</a:t>
            </a:r>
            <a:endParaRPr lang="en-US" err="1">
              <a:latin typeface="Times New Roman"/>
              <a:ea typeface="+mn-lt"/>
              <a:cs typeface="+mn-lt"/>
            </a:endParaRPr>
          </a:p>
          <a:p>
            <a:pPr marL="0" indent="0">
              <a:buFont typeface="Wingdings 3"/>
            </a:pPr>
            <a:endParaRPr lang="en-US">
              <a:ea typeface="+mn-lt"/>
              <a:cs typeface="+mn-lt"/>
            </a:endParaRPr>
          </a:p>
          <a:p>
            <a:pPr>
              <a:buFont typeface="Wingdings 3"/>
            </a:pPr>
            <a:endParaRPr lang="id-ID">
              <a:latin typeface="Times New Roman"/>
              <a:ea typeface="+mn-lt"/>
              <a:cs typeface="+mn-lt"/>
            </a:endParaRPr>
          </a:p>
          <a:p>
            <a:pPr marL="0" indent="0">
              <a:buFont typeface="Wingdings 3"/>
            </a:pPr>
            <a:endParaRPr lang="id-ID">
              <a:latin typeface="Times New Roman"/>
              <a:ea typeface="+mn-lt"/>
              <a:cs typeface="+mn-lt"/>
            </a:endParaRPr>
          </a:p>
          <a:p>
            <a:endParaRPr lang="id-ID">
              <a:latin typeface="Times New Roman"/>
              <a:ea typeface="+mn-lt"/>
              <a:cs typeface="+mn-lt"/>
            </a:endParaRPr>
          </a:p>
          <a:p>
            <a:endParaRPr lang="id-ID" i="1">
              <a:latin typeface="Times New Roman"/>
              <a:ea typeface="+mn-lt"/>
              <a:cs typeface="+mn-lt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7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7C20-8F57-491A-89AE-C20C7BF7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Perbandingan</a:t>
            </a:r>
            <a:r>
              <a:rPr lang="en-US"/>
              <a:t> </a:t>
            </a:r>
            <a:r>
              <a:rPr lang="en-US" err="1"/>
              <a:t>Ourwear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Aplikasi</a:t>
            </a:r>
            <a:r>
              <a:rPr lang="en-US"/>
              <a:t> </a:t>
            </a:r>
            <a:r>
              <a:rPr lang="en-US" err="1"/>
              <a:t>Sejenis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01EEA0-1220-489D-B38C-AF4645B98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652870"/>
              </p:ext>
            </p:extLst>
          </p:nvPr>
        </p:nvGraphicFramePr>
        <p:xfrm>
          <a:off x="628315" y="2085473"/>
          <a:ext cx="8476284" cy="3084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618">
                  <a:extLst>
                    <a:ext uri="{9D8B030D-6E8A-4147-A177-3AD203B41FA5}">
                      <a16:colId xmlns:a16="http://schemas.microsoft.com/office/drawing/2014/main" val="1565987568"/>
                    </a:ext>
                  </a:extLst>
                </a:gridCol>
                <a:gridCol w="2118618">
                  <a:extLst>
                    <a:ext uri="{9D8B030D-6E8A-4147-A177-3AD203B41FA5}">
                      <a16:colId xmlns:a16="http://schemas.microsoft.com/office/drawing/2014/main" val="3992017029"/>
                    </a:ext>
                  </a:extLst>
                </a:gridCol>
                <a:gridCol w="2119524">
                  <a:extLst>
                    <a:ext uri="{9D8B030D-6E8A-4147-A177-3AD203B41FA5}">
                      <a16:colId xmlns:a16="http://schemas.microsoft.com/office/drawing/2014/main" val="870307402"/>
                    </a:ext>
                  </a:extLst>
                </a:gridCol>
                <a:gridCol w="2119524">
                  <a:extLst>
                    <a:ext uri="{9D8B030D-6E8A-4147-A177-3AD203B41FA5}">
                      <a16:colId xmlns:a16="http://schemas.microsoft.com/office/drawing/2014/main" val="3600011552"/>
                    </a:ext>
                  </a:extLst>
                </a:gridCol>
              </a:tblGrid>
              <a:tr h="494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Style Theory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</a:rPr>
                        <a:t>Rentique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</a:rPr>
                        <a:t>Ourwear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262479"/>
                  </a:ext>
                </a:extLst>
              </a:tr>
              <a:tr h="6476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Business 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8143235"/>
                  </a:ext>
                </a:extLst>
              </a:tr>
              <a:tr h="6476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 &amp; Service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Trade &amp; Rent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377851"/>
                  </a:ext>
                </a:extLst>
              </a:tr>
              <a:tr h="6476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Subscribe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290.000 / 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390.000 / 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240.000 / 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7722896"/>
                  </a:ext>
                </a:extLst>
              </a:tr>
              <a:tr h="6476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 Gender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Female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Male , Female , Child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02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39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EF4-2E9F-4F5B-8BDF-B22C9897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4" y="19642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Profil </a:t>
            </a:r>
            <a:r>
              <a:rPr lang="en-US" dirty="0" err="1">
                <a:solidFill>
                  <a:schemeClr val="tx1"/>
                </a:solidFill>
              </a:rPr>
              <a:t>Bidang</a:t>
            </a:r>
            <a:r>
              <a:rPr lang="en-US" dirty="0">
                <a:solidFill>
                  <a:schemeClr val="tx1"/>
                </a:solidFill>
              </a:rPr>
              <a:t> Usaha Start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3DBE-F692-480B-94BA-209507652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01" y="722855"/>
            <a:ext cx="4256926" cy="61407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id-ID" sz="1300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id-ID" sz="1300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id-ID" sz="1300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id-ID" sz="1300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id-ID" sz="1300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Ourwear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merupakan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startup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teknologi informasi dalam bentuk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mobile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aplication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yang bergerak di dalam industri atau sektor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fashion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n-US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Dalam pengembangan aplikasi ini kami menerapkan model bisnis B2C dan juga C2C atau bisa dikatakan aplikasi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Ourwear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ini menggunakan metode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multi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-vendor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application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.</a:t>
            </a:r>
            <a:endParaRPr lang="en-US" dirty="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Dalam 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menggembangkan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aplikasi ini kami memberikan 2 fitur atau layanan utama yaitu “Trade” dan “</a:t>
            </a:r>
            <a:r>
              <a:rPr lang="id-ID" dirty="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Rent</a:t>
            </a:r>
            <a:r>
              <a:rPr lang="id-ID" dirty="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”.</a:t>
            </a:r>
            <a:br>
              <a:rPr lang="id-ID" dirty="0">
                <a:latin typeface="Times New Roman"/>
                <a:ea typeface="+mn-lt"/>
                <a:cs typeface="Times New Roman"/>
              </a:rPr>
            </a:br>
            <a:endParaRPr lang="en-US" sz="240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2000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90000"/>
              </a:lnSpc>
            </a:pPr>
            <a:endParaRPr lang="en-US" sz="13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183C9173-29C6-4385-9AD4-06BF03E5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1493612"/>
            <a:ext cx="5143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7E29-06C2-430F-8545-8D4CB35E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277"/>
          </a:xfrm>
        </p:spPr>
        <p:txBody>
          <a:bodyPr/>
          <a:lstStyle/>
          <a:p>
            <a:r>
              <a:rPr lang="en-US"/>
              <a:t>Style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6E74-9DD7-4BB6-9FCD-CB16E04A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339"/>
            <a:ext cx="8596668" cy="4447024"/>
          </a:xfrm>
        </p:spPr>
        <p:txBody>
          <a:bodyPr/>
          <a:lstStyle/>
          <a:p>
            <a:pPr marL="0" indent="0">
              <a:buNone/>
            </a:pPr>
            <a:r>
              <a:rPr lang="en-US" b="1" err="1"/>
              <a:t>Kelebihan</a:t>
            </a:r>
            <a:r>
              <a:rPr lang="en-US" b="1"/>
              <a:t> :</a:t>
            </a:r>
          </a:p>
          <a:p>
            <a:r>
              <a:rPr lang="en-US" err="1">
                <a:latin typeface="Bahnschrift Light" panose="020B0502040204020203" pitchFamily="34" charset="0"/>
              </a:rPr>
              <a:t>Terdapat</a:t>
            </a:r>
            <a:r>
              <a:rPr lang="en-US">
                <a:latin typeface="Bahnschrift Light" panose="020B0502040204020203" pitchFamily="34" charset="0"/>
              </a:rPr>
              <a:t> Subscription Method , yang </a:t>
            </a:r>
            <a:r>
              <a:rPr lang="en-US" err="1">
                <a:latin typeface="Bahnschrift Light" panose="020B0502040204020203" pitchFamily="34" charset="0"/>
              </a:rPr>
              <a:t>memberikan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potongan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harga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bila</a:t>
            </a:r>
            <a:r>
              <a:rPr lang="en-US">
                <a:latin typeface="Bahnschrift Light" panose="020B0502040204020203" pitchFamily="34" charset="0"/>
              </a:rPr>
              <a:t> customer </a:t>
            </a:r>
            <a:r>
              <a:rPr lang="en-US" err="1">
                <a:latin typeface="Bahnschrift Light" panose="020B0502040204020203" pitchFamily="34" charset="0"/>
              </a:rPr>
              <a:t>sering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menggunakan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aplikasi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tersebut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untuk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pakaian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Subscription Method </a:t>
            </a:r>
            <a:r>
              <a:rPr lang="en-US" err="1">
                <a:latin typeface="Bahnschrift Light" panose="020B0502040204020203" pitchFamily="34" charset="0"/>
              </a:rPr>
              <a:t>dibagi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menjadi</a:t>
            </a:r>
            <a:r>
              <a:rPr lang="en-US">
                <a:latin typeface="Bahnschrift Light" panose="020B0502040204020203" pitchFamily="34" charset="0"/>
              </a:rPr>
              <a:t> 2 ( Lite Subscription &amp; Premium Subscription ).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Varian Product yang </a:t>
            </a:r>
            <a:r>
              <a:rPr lang="en-US" err="1">
                <a:latin typeface="Bahnschrift Light" panose="020B0502040204020203" pitchFamily="34" charset="0"/>
              </a:rPr>
              <a:t>disediakan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cukup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banyak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Bekerja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sama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dengan</a:t>
            </a:r>
            <a:r>
              <a:rPr lang="en-US">
                <a:latin typeface="Bahnschrift Light" panose="020B0502040204020203" pitchFamily="34" charset="0"/>
              </a:rPr>
              <a:t> designer </a:t>
            </a:r>
            <a:r>
              <a:rPr lang="en-US" err="1">
                <a:latin typeface="Bahnschrift Light" panose="020B0502040204020203" pitchFamily="34" charset="0"/>
              </a:rPr>
              <a:t>untuk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menyuplai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ke</a:t>
            </a:r>
            <a:r>
              <a:rPr lang="en-US">
                <a:latin typeface="Bahnschrift Light" panose="020B0502040204020203" pitchFamily="34" charset="0"/>
              </a:rPr>
              <a:t> Style Theory.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Kehigenisan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dari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yang </a:t>
            </a:r>
            <a:r>
              <a:rPr lang="en-US" err="1">
                <a:latin typeface="Bahnschrift Light" panose="020B0502040204020203" pitchFamily="34" charset="0"/>
              </a:rPr>
              <a:t>disewakan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terjaga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karena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sebelum</a:t>
            </a:r>
            <a:r>
              <a:rPr lang="en-US">
                <a:latin typeface="Bahnschrift Light" panose="020B0502040204020203" pitchFamily="34" charset="0"/>
              </a:rPr>
              <a:t> dan </a:t>
            </a:r>
            <a:r>
              <a:rPr lang="en-US" err="1">
                <a:latin typeface="Bahnschrift Light" panose="020B0502040204020203" pitchFamily="34" charset="0"/>
              </a:rPr>
              <a:t>setelah</a:t>
            </a:r>
            <a:r>
              <a:rPr lang="en-US">
                <a:latin typeface="Bahnschrift Light" panose="020B0502040204020203" pitchFamily="34" charset="0"/>
              </a:rPr>
              <a:t> di </a:t>
            </a:r>
            <a:r>
              <a:rPr lang="en-US" err="1">
                <a:latin typeface="Bahnschrift Light" panose="020B0502040204020203" pitchFamily="34" charset="0"/>
              </a:rPr>
              <a:t>sewakan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tsb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disterilkan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yang </a:t>
            </a:r>
            <a:r>
              <a:rPr lang="en-US" err="1">
                <a:latin typeface="Bahnschrift Light" panose="020B0502040204020203" pitchFamily="34" charset="0"/>
              </a:rPr>
              <a:t>telah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disewakan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dikirim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ke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pelanggan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menggunakan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tas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dari</a:t>
            </a:r>
            <a:r>
              <a:rPr lang="en-US">
                <a:latin typeface="Bahnschrift Light" panose="020B0502040204020203" pitchFamily="34" charset="0"/>
              </a:rPr>
              <a:t> style theory yang </a:t>
            </a:r>
            <a:r>
              <a:rPr lang="en-US" err="1">
                <a:latin typeface="Bahnschrift Light" panose="020B0502040204020203" pitchFamily="34" charset="0"/>
              </a:rPr>
              <a:t>menambah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kesan</a:t>
            </a:r>
            <a:r>
              <a:rPr lang="en-US">
                <a:latin typeface="Bahnschrift Light" panose="020B0502040204020203" pitchFamily="34" charset="0"/>
              </a:rPr>
              <a:t> professional </a:t>
            </a:r>
            <a:r>
              <a:rPr lang="en-US" err="1">
                <a:latin typeface="Bahnschrift Light" panose="020B0502040204020203" pitchFamily="34" charset="0"/>
              </a:rPr>
              <a:t>dari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aplikasi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tsb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1901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9BB3-10C1-4A30-9D02-7F620815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57" y="644769"/>
            <a:ext cx="8596668" cy="13208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Style Theory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7A83-5D72-43ED-9E2F-5DBD0E11D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057" y="2195758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b="1" err="1"/>
              <a:t>Kekurangan</a:t>
            </a:r>
            <a:r>
              <a:rPr lang="en-US" b="1"/>
              <a:t> :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Hanya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menyediakan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pakaian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wanita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Proses Delivery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yang lama ( 3 – 6 </a:t>
            </a:r>
            <a:r>
              <a:rPr lang="en-US" err="1">
                <a:latin typeface="Bahnschrift Light" panose="020B0502040204020203" pitchFamily="34" charset="0"/>
              </a:rPr>
              <a:t>hari</a:t>
            </a:r>
            <a:r>
              <a:rPr lang="en-US">
                <a:latin typeface="Bahnschrift Light" panose="020B0502040204020203" pitchFamily="34" charset="0"/>
              </a:rPr>
              <a:t> )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User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subscribe </a:t>
            </a:r>
            <a:r>
              <a:rPr lang="en-US" err="1">
                <a:latin typeface="Bahnschrift Light" panose="020B0502040204020203" pitchFamily="34" charset="0"/>
              </a:rPr>
              <a:t>terlebih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dahulu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sebelum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</a:t>
            </a:r>
            <a:endParaRPr lang="en-US">
              <a:latin typeface="Bahnschrift Light" panose="020B0502040204020203" pitchFamily="34" charset="0"/>
            </a:endParaRP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Hanya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designer </a:t>
            </a:r>
            <a:r>
              <a:rPr lang="en-US" err="1">
                <a:latin typeface="Bahnschrift Light" panose="020B0502040204020203" pitchFamily="34" charset="0"/>
              </a:rPr>
              <a:t>saja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4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909E-ED4A-4397-9AAE-856C1DAB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1662"/>
          </a:xfrm>
        </p:spPr>
        <p:txBody>
          <a:bodyPr>
            <a:normAutofit fontScale="90000"/>
          </a:bodyPr>
          <a:lstStyle/>
          <a:p>
            <a:r>
              <a:rPr lang="en-US" err="1"/>
              <a:t>Rentique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86C4-C7F9-4805-BF07-1DE7C799F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339"/>
            <a:ext cx="8596668" cy="4447024"/>
          </a:xfrm>
        </p:spPr>
        <p:txBody>
          <a:bodyPr/>
          <a:lstStyle/>
          <a:p>
            <a:pPr marL="0" indent="0">
              <a:buNone/>
            </a:pPr>
            <a:r>
              <a:rPr lang="en-US" b="1" err="1"/>
              <a:t>Kelebihan</a:t>
            </a:r>
            <a:r>
              <a:rPr lang="en-US" b="1"/>
              <a:t> : 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yang </a:t>
            </a:r>
            <a:r>
              <a:rPr lang="en-US" err="1">
                <a:latin typeface="Bahnschrift Light" panose="020B0502040204020203" pitchFamily="34" charset="0"/>
              </a:rPr>
              <a:t>disediakan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lebih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banyak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Varian </a:t>
            </a:r>
            <a:r>
              <a:rPr lang="en-US" err="1">
                <a:latin typeface="Bahnschrift Light" panose="020B0502040204020203" pitchFamily="34" charset="0"/>
              </a:rPr>
              <a:t>kategori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penyewaan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lebih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menarik</a:t>
            </a:r>
            <a:r>
              <a:rPr lang="en-US">
                <a:latin typeface="Bahnschrift Light" panose="020B0502040204020203" pitchFamily="34" charset="0"/>
              </a:rPr>
              <a:t> (ex : </a:t>
            </a:r>
            <a:r>
              <a:rPr lang="en-US" err="1">
                <a:latin typeface="Bahnschrift Light" panose="020B0502040204020203" pitchFamily="34" charset="0"/>
              </a:rPr>
              <a:t>Graduation,Weeding,Vacation</a:t>
            </a:r>
            <a:r>
              <a:rPr lang="en-US">
                <a:latin typeface="Bahnschrift Light" panose="020B0502040204020203" pitchFamily="34" charset="0"/>
              </a:rPr>
              <a:t>).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Kehigenisan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terjamin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karena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bekerjasama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dengan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perusahaan</a:t>
            </a:r>
            <a:r>
              <a:rPr lang="en-US">
                <a:latin typeface="Bahnschrift Light" panose="020B0502040204020203" pitchFamily="34" charset="0"/>
              </a:rPr>
              <a:t> laundry ( </a:t>
            </a:r>
            <a:r>
              <a:rPr lang="en-US" err="1">
                <a:latin typeface="Bahnschrift Light" panose="020B0502040204020203" pitchFamily="34" charset="0"/>
              </a:rPr>
              <a:t>Vivaglo</a:t>
            </a:r>
            <a:r>
              <a:rPr lang="en-US">
                <a:latin typeface="Bahnschrift Light" panose="020B0502040204020203" pitchFamily="34" charset="0"/>
              </a:rPr>
              <a:t> &amp; </a:t>
            </a:r>
            <a:r>
              <a:rPr lang="en-US" err="1">
                <a:latin typeface="Bahnschrift Light" panose="020B0502040204020203" pitchFamily="34" charset="0"/>
              </a:rPr>
              <a:t>Propre</a:t>
            </a:r>
            <a:r>
              <a:rPr lang="en-US">
                <a:latin typeface="Bahnschrift Light" panose="020B0502040204020203" pitchFamily="34" charset="0"/>
              </a:rPr>
              <a:t>).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Bisa </a:t>
            </a:r>
            <a:r>
              <a:rPr lang="en-US" err="1">
                <a:latin typeface="Bahnschrift Light" panose="020B0502040204020203" pitchFamily="34" charset="0"/>
              </a:rPr>
              <a:t>menyewa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tanpa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berlangganan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terlebih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dahulu</a:t>
            </a:r>
            <a:endParaRPr lang="en-US">
              <a:latin typeface="Bahnschrift Light" panose="020B0502040204020203" pitchFamily="34" charset="0"/>
            </a:endParaRP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Keaslian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pihak</a:t>
            </a:r>
            <a:r>
              <a:rPr lang="en-US">
                <a:latin typeface="Bahnschrift Light" panose="020B0502040204020203" pitchFamily="34" charset="0"/>
              </a:rPr>
              <a:t> customer </a:t>
            </a:r>
            <a:r>
              <a:rPr lang="en-US" err="1">
                <a:latin typeface="Bahnschrift Light" panose="020B0502040204020203" pitchFamily="34" charset="0"/>
              </a:rPr>
              <a:t>terdata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karena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mendaftarkan</a:t>
            </a:r>
            <a:r>
              <a:rPr lang="en-US">
                <a:latin typeface="Bahnschrift Light" panose="020B0502040204020203" pitchFamily="34" charset="0"/>
              </a:rPr>
              <a:t> KTP </a:t>
            </a:r>
            <a:r>
              <a:rPr lang="en-US" err="1">
                <a:latin typeface="Bahnschrift Light" panose="020B0502040204020203" pitchFamily="34" charset="0"/>
              </a:rPr>
              <a:t>sebelum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bisa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diambil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langsung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ke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kantor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Rentique</a:t>
            </a:r>
            <a:r>
              <a:rPr lang="en-US">
                <a:latin typeface="Bahnschrift Light" panose="020B0502040204020203" pitchFamily="34" charset="0"/>
              </a:rPr>
              <a:t> / </a:t>
            </a:r>
            <a:r>
              <a:rPr lang="en-US" err="1">
                <a:latin typeface="Bahnschrift Light" panose="020B0502040204020203" pitchFamily="34" charset="0"/>
              </a:rPr>
              <a:t>bisa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dikirim</a:t>
            </a:r>
            <a:r>
              <a:rPr lang="en-US">
                <a:latin typeface="Bahnschrift Light" panose="020B0502040204020203" pitchFamily="34" charset="0"/>
              </a:rPr>
              <a:t> via </a:t>
            </a:r>
            <a:r>
              <a:rPr lang="en-US" err="1">
                <a:latin typeface="Bahnschrift Light" panose="020B0502040204020203" pitchFamily="34" charset="0"/>
              </a:rPr>
              <a:t>Expedisi</a:t>
            </a:r>
            <a:r>
              <a:rPr lang="en-US">
                <a:latin typeface="Bahnschrift Light" panose="020B0502040204020203" pitchFamily="34" charset="0"/>
              </a:rPr>
              <a:t> ( Go-send / JNE </a:t>
            </a:r>
            <a:r>
              <a:rPr lang="en-US" err="1">
                <a:latin typeface="Bahnschrift Light" panose="020B0502040204020203" pitchFamily="34" charset="0"/>
              </a:rPr>
              <a:t>dll</a:t>
            </a:r>
            <a:r>
              <a:rPr lang="en-US">
                <a:latin typeface="Bahnschrift Light" panose="020B0502040204020203" pitchFamily="34" charset="0"/>
              </a:rPr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7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3D39D-0252-464B-8FD7-2D9D88A6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Rentique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E164-74A9-4F69-BEC0-FA9B9FD4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Kekurangan</a:t>
            </a:r>
            <a:r>
              <a:rPr lang="en-US" b="1"/>
              <a:t> : 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Hanya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pakaian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wanita</a:t>
            </a:r>
            <a:r>
              <a:rPr lang="en-US">
                <a:latin typeface="Bahnschrift Light" panose="020B0502040204020203" pitchFamily="34" charset="0"/>
              </a:rPr>
              <a:t>.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Subscription method yang </a:t>
            </a:r>
            <a:r>
              <a:rPr lang="en-US" err="1">
                <a:latin typeface="Bahnschrift Light" panose="020B0502040204020203" pitchFamily="34" charset="0"/>
              </a:rPr>
              <a:t>tergolong</a:t>
            </a:r>
            <a:r>
              <a:rPr lang="en-US">
                <a:latin typeface="Bahnschrift Light" panose="020B0502040204020203" pitchFamily="34" charset="0"/>
              </a:rPr>
              <a:t> mahal 390.000 / month.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Hanya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designer.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4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432D-D040-45BE-B029-FE682890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108"/>
          </a:xfrm>
        </p:spPr>
        <p:txBody>
          <a:bodyPr>
            <a:normAutofit fontScale="90000"/>
          </a:bodyPr>
          <a:lstStyle/>
          <a:p>
            <a:r>
              <a:rPr lang="en-US" err="1"/>
              <a:t>Ourwear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8820-E6B6-411D-B533-334945D6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4709"/>
            <a:ext cx="8596668" cy="4716654"/>
          </a:xfrm>
        </p:spPr>
        <p:txBody>
          <a:bodyPr/>
          <a:lstStyle/>
          <a:p>
            <a:pPr marL="0" indent="0">
              <a:buNone/>
            </a:pPr>
            <a:r>
              <a:rPr lang="en-US" b="1" err="1"/>
              <a:t>Kelebihan</a:t>
            </a:r>
            <a:r>
              <a:rPr lang="en-US" b="1"/>
              <a:t> :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Bisnis</a:t>
            </a:r>
            <a:r>
              <a:rPr lang="en-US">
                <a:latin typeface="Bahnschrift Light" panose="020B0502040204020203" pitchFamily="34" charset="0"/>
              </a:rPr>
              <a:t> model C2C agar customer juga </a:t>
            </a:r>
            <a:r>
              <a:rPr lang="en-US" err="1">
                <a:latin typeface="Bahnschrift Light" panose="020B0502040204020203" pitchFamily="34" charset="0"/>
              </a:rPr>
              <a:t>bisa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menyewakan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ke</a:t>
            </a:r>
            <a:r>
              <a:rPr lang="en-US">
                <a:latin typeface="Bahnschrift Light" panose="020B0502040204020203" pitchFamily="34" charset="0"/>
              </a:rPr>
              <a:t> orang lain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Menyediakan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untuk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Pria</a:t>
            </a:r>
            <a:r>
              <a:rPr lang="en-US">
                <a:latin typeface="Bahnschrift Light" panose="020B0502040204020203" pitchFamily="34" charset="0"/>
              </a:rPr>
              <a:t> , Wanita  &amp; Anak-</a:t>
            </a:r>
            <a:r>
              <a:rPr lang="en-US" err="1">
                <a:latin typeface="Bahnschrift Light" panose="020B0502040204020203" pitchFamily="34" charset="0"/>
              </a:rPr>
              <a:t>anak</a:t>
            </a:r>
            <a:endParaRPr lang="en-US">
              <a:latin typeface="Bahnschrift Light" panose="020B0502040204020203" pitchFamily="34" charset="0"/>
            </a:endParaRPr>
          </a:p>
          <a:p>
            <a:pPr lvl="0"/>
            <a:r>
              <a:rPr lang="en-US">
                <a:latin typeface="Bahnschrift Light" panose="020B0502040204020203" pitchFamily="34" charset="0"/>
              </a:rPr>
              <a:t>Varian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memiliki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banyak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variasi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sesuai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kategori</a:t>
            </a:r>
            <a:r>
              <a:rPr lang="en-US">
                <a:latin typeface="Bahnschrift Light" panose="020B0502040204020203" pitchFamily="34" charset="0"/>
              </a:rPr>
              <a:t> &amp; event yang </a:t>
            </a:r>
            <a:r>
              <a:rPr lang="en-US" err="1">
                <a:latin typeface="Bahnschrift Light" panose="020B0502040204020203" pitchFamily="34" charset="0"/>
              </a:rPr>
              <a:t>banyak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diminati</a:t>
            </a:r>
            <a:r>
              <a:rPr lang="en-US">
                <a:latin typeface="Bahnschrift Light" panose="020B0502040204020203" pitchFamily="34" charset="0"/>
              </a:rPr>
              <a:t> customer</a:t>
            </a:r>
          </a:p>
          <a:p>
            <a:pPr lvl="0"/>
            <a:r>
              <a:rPr lang="en-US" err="1">
                <a:latin typeface="Bahnschrift Light" panose="020B0502040204020203" pitchFamily="34" charset="0"/>
              </a:rPr>
              <a:t>Menyediakan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dari</a:t>
            </a:r>
            <a:r>
              <a:rPr lang="en-US">
                <a:latin typeface="Bahnschrift Light" panose="020B0502040204020203" pitchFamily="34" charset="0"/>
              </a:rPr>
              <a:t> brand-brand </a:t>
            </a:r>
            <a:r>
              <a:rPr lang="en-US" err="1">
                <a:latin typeface="Bahnschrift Light" panose="020B0502040204020203" pitchFamily="34" charset="0"/>
              </a:rPr>
              <a:t>tidak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hanya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designer </a:t>
            </a:r>
            <a:r>
              <a:rPr lang="en-US" err="1">
                <a:latin typeface="Bahnschrift Light" panose="020B0502040204020203" pitchFamily="34" charset="0"/>
              </a:rPr>
              <a:t>saja</a:t>
            </a:r>
            <a:endParaRPr lang="en-US">
              <a:latin typeface="Bahnschrift Light" panose="020B0502040204020203" pitchFamily="34" charset="0"/>
            </a:endParaRPr>
          </a:p>
          <a:p>
            <a:pPr lvl="0"/>
            <a:r>
              <a:rPr lang="en-US">
                <a:latin typeface="Bahnschrift Light" panose="020B0502040204020203" pitchFamily="34" charset="0"/>
              </a:rPr>
              <a:t>Bisa </a:t>
            </a:r>
            <a:r>
              <a:rPr lang="en-US" err="1">
                <a:latin typeface="Bahnschrift Light" panose="020B0502040204020203" pitchFamily="34" charset="0"/>
              </a:rPr>
              <a:t>menyewa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produk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tanpa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berlangganan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tetapi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mendaftarkan</a:t>
            </a:r>
            <a:r>
              <a:rPr lang="en-US">
                <a:latin typeface="Bahnschrift Light" panose="020B0502040204020203" pitchFamily="34" charset="0"/>
              </a:rPr>
              <a:t> KTP &amp; Nama bank yang </a:t>
            </a:r>
            <a:r>
              <a:rPr lang="en-US" err="1">
                <a:latin typeface="Bahnschrift Light" panose="020B0502040204020203" pitchFamily="34" charset="0"/>
              </a:rPr>
              <a:t>melakukan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transaksi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harus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sesuai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dengan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nama</a:t>
            </a:r>
            <a:r>
              <a:rPr lang="en-US">
                <a:latin typeface="Bahnschrift Light" panose="020B0502040204020203" pitchFamily="34" charset="0"/>
              </a:rPr>
              <a:t> KTP.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0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9CDE-6312-4DF9-A136-22250C47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Ourwear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C137-4DFA-49A3-99C6-EE4111620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Kekurangan</a:t>
            </a:r>
            <a:r>
              <a:rPr lang="en-US" b="1"/>
              <a:t> : </a:t>
            </a:r>
          </a:p>
          <a:p>
            <a:pPr lvl="0"/>
            <a:r>
              <a:rPr lang="en-US">
                <a:latin typeface="Bahnschrift Light" panose="020B0502040204020203" pitchFamily="34" charset="0"/>
              </a:rPr>
              <a:t>Kurang </a:t>
            </a:r>
            <a:r>
              <a:rPr lang="en-US" err="1">
                <a:latin typeface="Bahnschrift Light" panose="020B0502040204020203" pitchFamily="34" charset="0"/>
              </a:rPr>
              <a:t>paham</a:t>
            </a:r>
            <a:r>
              <a:rPr lang="en-US">
                <a:latin typeface="Bahnschrift Light" panose="020B0502040204020203" pitchFamily="34" charset="0"/>
              </a:rPr>
              <a:t> </a:t>
            </a:r>
            <a:r>
              <a:rPr lang="en-US" err="1">
                <a:latin typeface="Bahnschrift Light" panose="020B0502040204020203" pitchFamily="34" charset="0"/>
              </a:rPr>
              <a:t>tentang</a:t>
            </a:r>
            <a:r>
              <a:rPr lang="en-US">
                <a:latin typeface="Bahnschrift Light" panose="020B0502040204020203" pitchFamily="34" charset="0"/>
              </a:rPr>
              <a:t> legal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EA80-4057-47D6-BD00-82B21ACE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en-US" dirty="0" err="1"/>
              <a:t>Bisnis</a:t>
            </a:r>
            <a:r>
              <a:rPr lang="en-US" dirty="0"/>
              <a:t> Proses Rent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2537C5-B88E-489B-B030-060A6CD56D61}"/>
              </a:ext>
            </a:extLst>
          </p:cNvPr>
          <p:cNvSpPr/>
          <p:nvPr/>
        </p:nvSpPr>
        <p:spPr>
          <a:xfrm>
            <a:off x="4039297" y="2811791"/>
            <a:ext cx="1731146" cy="2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Pemilik</a:t>
            </a:r>
            <a:r>
              <a:rPr lang="en-US"/>
              <a:t> </a:t>
            </a:r>
            <a:r>
              <a:rPr lang="en-US" err="1"/>
              <a:t>Barang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C68E2E-84F8-4D5E-A807-D600190038DF}"/>
              </a:ext>
            </a:extLst>
          </p:cNvPr>
          <p:cNvSpPr/>
          <p:nvPr/>
        </p:nvSpPr>
        <p:spPr>
          <a:xfrm rot="10800000" flipV="1">
            <a:off x="8306376" y="4493633"/>
            <a:ext cx="1698758" cy="276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Pemilik</a:t>
            </a:r>
            <a:r>
              <a:rPr lang="en-US"/>
              <a:t> </a:t>
            </a:r>
            <a:r>
              <a:rPr lang="en-US" err="1"/>
              <a:t>Barang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3B067-200A-4B03-898C-537CB7C7B324}"/>
              </a:ext>
            </a:extLst>
          </p:cNvPr>
          <p:cNvSpPr/>
          <p:nvPr/>
        </p:nvSpPr>
        <p:spPr>
          <a:xfrm>
            <a:off x="491638" y="4493633"/>
            <a:ext cx="1630123" cy="2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Pelanggan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7C17F-FDBF-4DEE-95DA-CFAA6AB9150A}"/>
              </a:ext>
            </a:extLst>
          </p:cNvPr>
          <p:cNvSpPr/>
          <p:nvPr/>
        </p:nvSpPr>
        <p:spPr>
          <a:xfrm>
            <a:off x="4021567" y="2152842"/>
            <a:ext cx="1731146" cy="2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Kurir</a:t>
            </a:r>
            <a:r>
              <a:rPr lang="en-US"/>
              <a:t> </a:t>
            </a:r>
            <a:r>
              <a:rPr lang="en-US" err="1"/>
              <a:t>Pengirim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B222CD-6797-43F7-86F8-5D168F34B580}"/>
              </a:ext>
            </a:extLst>
          </p:cNvPr>
          <p:cNvSpPr/>
          <p:nvPr/>
        </p:nvSpPr>
        <p:spPr>
          <a:xfrm>
            <a:off x="3972723" y="3466730"/>
            <a:ext cx="1864294" cy="453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Posting </a:t>
            </a:r>
            <a:r>
              <a:rPr lang="en-US" err="1"/>
              <a:t>Barang</a:t>
            </a:r>
            <a:r>
              <a:rPr lang="en-US"/>
              <a:t> Di </a:t>
            </a:r>
            <a:r>
              <a:rPr lang="en-US" err="1"/>
              <a:t>Aplikasi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F7F23F-D755-44E5-9CD7-964663AC3942}"/>
              </a:ext>
            </a:extLst>
          </p:cNvPr>
          <p:cNvSpPr/>
          <p:nvPr/>
        </p:nvSpPr>
        <p:spPr>
          <a:xfrm>
            <a:off x="3835102" y="4404486"/>
            <a:ext cx="2139536" cy="453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Order </a:t>
            </a:r>
            <a:r>
              <a:rPr lang="en-US" err="1"/>
              <a:t>Penyewaan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F9476B-871A-4541-B0BF-C50067BEE8E4}"/>
              </a:ext>
            </a:extLst>
          </p:cNvPr>
          <p:cNvSpPr/>
          <p:nvPr/>
        </p:nvSpPr>
        <p:spPr>
          <a:xfrm>
            <a:off x="4119239" y="5197980"/>
            <a:ext cx="1633474" cy="2752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Invoice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542725-3F34-4127-AEDB-ABB72483C403}"/>
              </a:ext>
            </a:extLst>
          </p:cNvPr>
          <p:cNvSpPr/>
          <p:nvPr/>
        </p:nvSpPr>
        <p:spPr>
          <a:xfrm>
            <a:off x="4119239" y="5757378"/>
            <a:ext cx="1633474" cy="2752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Pembayaran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251BC0C-4FB2-448C-A1F9-5E586B16B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102" y="6337598"/>
            <a:ext cx="2139536" cy="3240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err="1"/>
              <a:t>Rekening</a:t>
            </a:r>
            <a:r>
              <a:rPr lang="en-US"/>
              <a:t> Bank </a:t>
            </a:r>
            <a:r>
              <a:rPr lang="en-US" err="1"/>
              <a:t>Ourwear</a:t>
            </a:r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AB3B2CB-D117-44B0-9505-B03D812F5B5B}"/>
              </a:ext>
            </a:extLst>
          </p:cNvPr>
          <p:cNvSpPr/>
          <p:nvPr/>
        </p:nvSpPr>
        <p:spPr>
          <a:xfrm>
            <a:off x="4887140" y="3938624"/>
            <a:ext cx="48836" cy="453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0C7478C-A286-4D26-92CA-644105B6832E}"/>
              </a:ext>
            </a:extLst>
          </p:cNvPr>
          <p:cNvSpPr/>
          <p:nvPr/>
        </p:nvSpPr>
        <p:spPr>
          <a:xfrm>
            <a:off x="4887140" y="4857988"/>
            <a:ext cx="45719" cy="275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0032593-E62B-4550-99CD-1E899B2E339B}"/>
              </a:ext>
            </a:extLst>
          </p:cNvPr>
          <p:cNvSpPr/>
          <p:nvPr/>
        </p:nvSpPr>
        <p:spPr>
          <a:xfrm>
            <a:off x="4904870" y="5492432"/>
            <a:ext cx="45719" cy="252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2B5F1C-A291-4FC8-96A2-3B26A740D4E7}"/>
              </a:ext>
            </a:extLst>
          </p:cNvPr>
          <p:cNvSpPr/>
          <p:nvPr/>
        </p:nvSpPr>
        <p:spPr>
          <a:xfrm>
            <a:off x="4904870" y="6044946"/>
            <a:ext cx="45719" cy="292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425E858-CB30-42BB-B89A-E366ECDD389F}"/>
              </a:ext>
            </a:extLst>
          </p:cNvPr>
          <p:cNvSpPr/>
          <p:nvPr/>
        </p:nvSpPr>
        <p:spPr>
          <a:xfrm>
            <a:off x="4887140" y="3096431"/>
            <a:ext cx="45719" cy="321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CA4328-8A5B-4E0E-96A3-27FB05E879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155755" y="2290446"/>
            <a:ext cx="0" cy="220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9B8A8-572A-4FE2-B7EE-CFBEE08EF426}"/>
              </a:ext>
            </a:extLst>
          </p:cNvPr>
          <p:cNvCxnSpPr>
            <a:cxnSpLocks/>
          </p:cNvCxnSpPr>
          <p:nvPr/>
        </p:nvCxnSpPr>
        <p:spPr>
          <a:xfrm flipH="1">
            <a:off x="5837017" y="2290446"/>
            <a:ext cx="3318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0EF122-CD93-4ECE-817E-B8068521AC57}"/>
              </a:ext>
            </a:extLst>
          </p:cNvPr>
          <p:cNvCxnSpPr>
            <a:cxnSpLocks/>
          </p:cNvCxnSpPr>
          <p:nvPr/>
        </p:nvCxnSpPr>
        <p:spPr>
          <a:xfrm>
            <a:off x="1355067" y="2290446"/>
            <a:ext cx="0" cy="1874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C4B275-21A0-494C-B473-BE1A5974EB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355067" y="2290446"/>
            <a:ext cx="266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789349-9545-4AB0-822B-4C21AAB10848}"/>
              </a:ext>
            </a:extLst>
          </p:cNvPr>
          <p:cNvCxnSpPr>
            <a:cxnSpLocks/>
          </p:cNvCxnSpPr>
          <p:nvPr/>
        </p:nvCxnSpPr>
        <p:spPr>
          <a:xfrm flipV="1">
            <a:off x="9155755" y="4845629"/>
            <a:ext cx="0" cy="104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E5B5C5-7B44-4428-815B-EA350C63DF0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52713" y="5894982"/>
            <a:ext cx="3403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D19044-984B-4BEA-A7A0-9C04C545C4DD}"/>
              </a:ext>
            </a:extLst>
          </p:cNvPr>
          <p:cNvCxnSpPr/>
          <p:nvPr/>
        </p:nvCxnSpPr>
        <p:spPr>
          <a:xfrm>
            <a:off x="2290439" y="4598633"/>
            <a:ext cx="1455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500198F-1EA6-4CF6-8BB6-11718F8DC643}"/>
              </a:ext>
            </a:extLst>
          </p:cNvPr>
          <p:cNvSpPr/>
          <p:nvPr/>
        </p:nvSpPr>
        <p:spPr>
          <a:xfrm>
            <a:off x="4571248" y="3134734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907EC57-C212-4F34-BD58-BF0BA5EBD677}"/>
              </a:ext>
            </a:extLst>
          </p:cNvPr>
          <p:cNvSpPr/>
          <p:nvPr/>
        </p:nvSpPr>
        <p:spPr>
          <a:xfrm>
            <a:off x="2778716" y="4637063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967E65-E97F-4D7D-ACC8-CC1FCB1C4037}"/>
              </a:ext>
            </a:extLst>
          </p:cNvPr>
          <p:cNvSpPr/>
          <p:nvPr/>
        </p:nvSpPr>
        <p:spPr>
          <a:xfrm>
            <a:off x="4503916" y="4890070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393040-8649-4C36-B446-4A80F28A8126}"/>
              </a:ext>
            </a:extLst>
          </p:cNvPr>
          <p:cNvSpPr/>
          <p:nvPr/>
        </p:nvSpPr>
        <p:spPr>
          <a:xfrm>
            <a:off x="4503916" y="5520107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C069F3-1865-483B-8F20-89771578F601}"/>
              </a:ext>
            </a:extLst>
          </p:cNvPr>
          <p:cNvSpPr/>
          <p:nvPr/>
        </p:nvSpPr>
        <p:spPr>
          <a:xfrm>
            <a:off x="8846658" y="5052741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190EAD-9F69-4F54-983C-C37C6989586F}"/>
              </a:ext>
            </a:extLst>
          </p:cNvPr>
          <p:cNvSpPr/>
          <p:nvPr/>
        </p:nvSpPr>
        <p:spPr>
          <a:xfrm>
            <a:off x="6492442" y="2322528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C0968DD-EAC7-44BC-B9F8-8517DD83FE76}"/>
              </a:ext>
            </a:extLst>
          </p:cNvPr>
          <p:cNvSpPr/>
          <p:nvPr/>
        </p:nvSpPr>
        <p:spPr>
          <a:xfrm>
            <a:off x="2337644" y="2344711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965452-9921-476D-BF03-67037C1A2438}"/>
              </a:ext>
            </a:extLst>
          </p:cNvPr>
          <p:cNvSpPr txBox="1"/>
          <p:nvPr/>
        </p:nvSpPr>
        <p:spPr>
          <a:xfrm>
            <a:off x="1722285" y="2009519"/>
            <a:ext cx="1731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/>
              <a:t>Pelanggan</a:t>
            </a:r>
            <a:r>
              <a:rPr lang="en-US" sz="900"/>
              <a:t> </a:t>
            </a:r>
            <a:r>
              <a:rPr lang="en-US" sz="900" err="1"/>
              <a:t>Menerima</a:t>
            </a:r>
            <a:r>
              <a:rPr lang="en-US" sz="900"/>
              <a:t> </a:t>
            </a:r>
            <a:r>
              <a:rPr lang="en-US" sz="900" err="1"/>
              <a:t>Barang</a:t>
            </a:r>
            <a:endParaRPr lang="en-US" sz="9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50C13C-A63C-42A9-BBFF-D41C459B2AEB}"/>
              </a:ext>
            </a:extLst>
          </p:cNvPr>
          <p:cNvSpPr txBox="1"/>
          <p:nvPr/>
        </p:nvSpPr>
        <p:spPr>
          <a:xfrm>
            <a:off x="6960093" y="2017316"/>
            <a:ext cx="2126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Pengiriman</a:t>
            </a:r>
            <a:r>
              <a:rPr lang="en-US" sz="1000"/>
              <a:t> </a:t>
            </a:r>
            <a:r>
              <a:rPr lang="en-US" sz="1000" err="1"/>
              <a:t>Barang</a:t>
            </a:r>
            <a:r>
              <a:rPr lang="en-US" sz="1000"/>
              <a:t> </a:t>
            </a:r>
            <a:r>
              <a:rPr lang="en-US" sz="1000" err="1"/>
              <a:t>Ke</a:t>
            </a:r>
            <a:r>
              <a:rPr lang="en-US" sz="1000"/>
              <a:t> </a:t>
            </a:r>
            <a:r>
              <a:rPr lang="en-US" sz="1000" err="1"/>
              <a:t>Pelanggan</a:t>
            </a:r>
            <a:endParaRPr lang="en-US" sz="1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08837A3-D689-434C-A227-69EC2E92C3E1}"/>
              </a:ext>
            </a:extLst>
          </p:cNvPr>
          <p:cNvSpPr txBox="1"/>
          <p:nvPr/>
        </p:nvSpPr>
        <p:spPr>
          <a:xfrm>
            <a:off x="5220070" y="4890070"/>
            <a:ext cx="1633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Pembuatan</a:t>
            </a:r>
            <a:r>
              <a:rPr lang="en-US" sz="1000"/>
              <a:t> Invoice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BEADC4-19BF-45B7-8EAE-3AEAB689515A}"/>
              </a:ext>
            </a:extLst>
          </p:cNvPr>
          <p:cNvSpPr txBox="1"/>
          <p:nvPr/>
        </p:nvSpPr>
        <p:spPr>
          <a:xfrm>
            <a:off x="5837016" y="5686622"/>
            <a:ext cx="251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Penerimaan</a:t>
            </a:r>
            <a:r>
              <a:rPr lang="en-US" sz="1000"/>
              <a:t> </a:t>
            </a:r>
            <a:r>
              <a:rPr lang="en-US" sz="1000" err="1"/>
              <a:t>Pembayaran</a:t>
            </a:r>
            <a:r>
              <a:rPr lang="en-US" sz="1000"/>
              <a:t> </a:t>
            </a:r>
            <a:r>
              <a:rPr lang="en-US" sz="1000" err="1"/>
              <a:t>dari</a:t>
            </a:r>
            <a:r>
              <a:rPr lang="en-US" sz="1000"/>
              <a:t> </a:t>
            </a:r>
            <a:r>
              <a:rPr lang="en-US" sz="1000" err="1"/>
              <a:t>Pelanggan</a:t>
            </a:r>
            <a:endParaRPr lang="en-US" sz="1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26D147-E1C7-44CC-A523-942E4F23E28C}"/>
              </a:ext>
            </a:extLst>
          </p:cNvPr>
          <p:cNvSpPr txBox="1"/>
          <p:nvPr/>
        </p:nvSpPr>
        <p:spPr>
          <a:xfrm>
            <a:off x="1654329" y="4329350"/>
            <a:ext cx="223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	</a:t>
            </a:r>
            <a:r>
              <a:rPr lang="en-US" sz="1000" err="1"/>
              <a:t>Pelanggan</a:t>
            </a:r>
            <a:r>
              <a:rPr lang="en-US" sz="1000"/>
              <a:t> </a:t>
            </a:r>
            <a:r>
              <a:rPr lang="en-US" sz="1000" err="1"/>
              <a:t>Memilih</a:t>
            </a:r>
            <a:r>
              <a:rPr lang="en-US" sz="1000"/>
              <a:t> </a:t>
            </a:r>
            <a:r>
              <a:rPr lang="en-US" sz="1000" err="1"/>
              <a:t>Produk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19643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0929-3910-4C38-A829-B6CDCC87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4" y="579120"/>
            <a:ext cx="8596668" cy="1320800"/>
          </a:xfrm>
        </p:spPr>
        <p:txBody>
          <a:bodyPr/>
          <a:lstStyle/>
          <a:p>
            <a:r>
              <a:rPr lang="en-US" dirty="0" err="1"/>
              <a:t>Bisnis</a:t>
            </a:r>
            <a:r>
              <a:rPr lang="en-US" dirty="0"/>
              <a:t> Proses Trade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4B19E-FD74-4AE0-97C7-93079F3A7FDE}"/>
              </a:ext>
            </a:extLst>
          </p:cNvPr>
          <p:cNvSpPr/>
          <p:nvPr/>
        </p:nvSpPr>
        <p:spPr>
          <a:xfrm>
            <a:off x="4039297" y="2811791"/>
            <a:ext cx="1731146" cy="2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Pemilik</a:t>
            </a:r>
            <a:r>
              <a:rPr lang="en-US" dirty="0"/>
              <a:t> Lapak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76589-ED8E-44EB-8FE3-64B3721C4D0D}"/>
              </a:ext>
            </a:extLst>
          </p:cNvPr>
          <p:cNvSpPr/>
          <p:nvPr/>
        </p:nvSpPr>
        <p:spPr>
          <a:xfrm>
            <a:off x="4021567" y="2152842"/>
            <a:ext cx="1731146" cy="275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Kurir</a:t>
            </a:r>
            <a:r>
              <a:rPr lang="en-US"/>
              <a:t> </a:t>
            </a:r>
            <a:r>
              <a:rPr lang="en-US" err="1"/>
              <a:t>Pengirim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BC2D14-44DB-47CD-AAB8-0C466A96E7E7}"/>
              </a:ext>
            </a:extLst>
          </p:cNvPr>
          <p:cNvSpPr/>
          <p:nvPr/>
        </p:nvSpPr>
        <p:spPr>
          <a:xfrm>
            <a:off x="3972723" y="3466730"/>
            <a:ext cx="1864294" cy="453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Posting </a:t>
            </a:r>
            <a:r>
              <a:rPr lang="en-US" err="1"/>
              <a:t>Barang</a:t>
            </a:r>
            <a:r>
              <a:rPr lang="en-US"/>
              <a:t> Di </a:t>
            </a:r>
            <a:r>
              <a:rPr lang="en-US" err="1"/>
              <a:t>Aplikasi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E02F93-2A46-4E91-BA16-155655E19BE0}"/>
              </a:ext>
            </a:extLst>
          </p:cNvPr>
          <p:cNvSpPr/>
          <p:nvPr/>
        </p:nvSpPr>
        <p:spPr>
          <a:xfrm>
            <a:off x="3835102" y="4404486"/>
            <a:ext cx="2139536" cy="4535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Penawaran</a:t>
            </a:r>
            <a:r>
              <a:rPr lang="en-US" dirty="0"/>
              <a:t> </a:t>
            </a:r>
            <a:r>
              <a:rPr lang="en-US" dirty="0" err="1"/>
              <a:t>Produk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E2E91F-6991-442E-9BCC-5AFEFE46684D}"/>
              </a:ext>
            </a:extLst>
          </p:cNvPr>
          <p:cNvSpPr/>
          <p:nvPr/>
        </p:nvSpPr>
        <p:spPr>
          <a:xfrm>
            <a:off x="4119239" y="5197980"/>
            <a:ext cx="1633474" cy="2752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Konfirmasi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F6DE4C-0D3D-446F-B4CA-78A97832BA7E}"/>
              </a:ext>
            </a:extLst>
          </p:cNvPr>
          <p:cNvSpPr/>
          <p:nvPr/>
        </p:nvSpPr>
        <p:spPr>
          <a:xfrm>
            <a:off x="4119239" y="5757378"/>
            <a:ext cx="1633474" cy="27520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Pilih</a:t>
            </a:r>
            <a:r>
              <a:rPr lang="en-US" dirty="0"/>
              <a:t> Metode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9E09C58-EC97-48A2-97AD-018B9D40A9FF}"/>
              </a:ext>
            </a:extLst>
          </p:cNvPr>
          <p:cNvSpPr/>
          <p:nvPr/>
        </p:nvSpPr>
        <p:spPr>
          <a:xfrm>
            <a:off x="4887140" y="3938624"/>
            <a:ext cx="48836" cy="453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E0D1B23-CA81-4ECD-B98E-303E8C5DA642}"/>
              </a:ext>
            </a:extLst>
          </p:cNvPr>
          <p:cNvSpPr/>
          <p:nvPr/>
        </p:nvSpPr>
        <p:spPr>
          <a:xfrm>
            <a:off x="4887140" y="4857988"/>
            <a:ext cx="45719" cy="275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BC7F195-B352-4489-9208-478E6BC3AC6D}"/>
              </a:ext>
            </a:extLst>
          </p:cNvPr>
          <p:cNvSpPr/>
          <p:nvPr/>
        </p:nvSpPr>
        <p:spPr>
          <a:xfrm>
            <a:off x="4904870" y="5492432"/>
            <a:ext cx="45719" cy="252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FC941B3-C38F-49FF-A9D1-0356B4553755}"/>
              </a:ext>
            </a:extLst>
          </p:cNvPr>
          <p:cNvSpPr/>
          <p:nvPr/>
        </p:nvSpPr>
        <p:spPr>
          <a:xfrm>
            <a:off x="4904870" y="6044946"/>
            <a:ext cx="45719" cy="292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2334BAC-7958-4F21-AA64-F0426D6AD65B}"/>
              </a:ext>
            </a:extLst>
          </p:cNvPr>
          <p:cNvSpPr/>
          <p:nvPr/>
        </p:nvSpPr>
        <p:spPr>
          <a:xfrm>
            <a:off x="4887140" y="3096431"/>
            <a:ext cx="45719" cy="321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253EEF-B9B5-4A70-B391-A4D26932E244}"/>
              </a:ext>
            </a:extLst>
          </p:cNvPr>
          <p:cNvCxnSpPr>
            <a:cxnSpLocks/>
          </p:cNvCxnSpPr>
          <p:nvPr/>
        </p:nvCxnSpPr>
        <p:spPr>
          <a:xfrm flipV="1">
            <a:off x="9155755" y="2290446"/>
            <a:ext cx="0" cy="220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99A382-CE6F-4C35-AE56-F5B53CC70767}"/>
              </a:ext>
            </a:extLst>
          </p:cNvPr>
          <p:cNvCxnSpPr>
            <a:cxnSpLocks/>
          </p:cNvCxnSpPr>
          <p:nvPr/>
        </p:nvCxnSpPr>
        <p:spPr>
          <a:xfrm flipH="1">
            <a:off x="5837017" y="2290446"/>
            <a:ext cx="3318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7F7D8C-E8CE-45C8-80C2-1777C24EFA68}"/>
              </a:ext>
            </a:extLst>
          </p:cNvPr>
          <p:cNvCxnSpPr>
            <a:cxnSpLocks/>
          </p:cNvCxnSpPr>
          <p:nvPr/>
        </p:nvCxnSpPr>
        <p:spPr>
          <a:xfrm>
            <a:off x="1649707" y="2320926"/>
            <a:ext cx="0" cy="86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F243AB-9BF3-4F9D-AF3E-4279687E2F17}"/>
              </a:ext>
            </a:extLst>
          </p:cNvPr>
          <p:cNvCxnSpPr>
            <a:cxnSpLocks/>
          </p:cNvCxnSpPr>
          <p:nvPr/>
        </p:nvCxnSpPr>
        <p:spPr>
          <a:xfrm>
            <a:off x="1355067" y="2290446"/>
            <a:ext cx="266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E73F99-BD30-4DCF-AC8E-8F406B5E0F05}"/>
              </a:ext>
            </a:extLst>
          </p:cNvPr>
          <p:cNvCxnSpPr>
            <a:cxnSpLocks/>
          </p:cNvCxnSpPr>
          <p:nvPr/>
        </p:nvCxnSpPr>
        <p:spPr>
          <a:xfrm flipV="1">
            <a:off x="9155755" y="4845629"/>
            <a:ext cx="0" cy="104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4B53DC-F16D-4CE7-8CE4-1D8CA6831FA7}"/>
              </a:ext>
            </a:extLst>
          </p:cNvPr>
          <p:cNvCxnSpPr>
            <a:cxnSpLocks/>
          </p:cNvCxnSpPr>
          <p:nvPr/>
        </p:nvCxnSpPr>
        <p:spPr>
          <a:xfrm>
            <a:off x="5752713" y="5894982"/>
            <a:ext cx="3403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1CDDD9-FE2C-43C0-97CC-2F32C9557485}"/>
              </a:ext>
            </a:extLst>
          </p:cNvPr>
          <p:cNvCxnSpPr/>
          <p:nvPr/>
        </p:nvCxnSpPr>
        <p:spPr>
          <a:xfrm flipV="1">
            <a:off x="2422519" y="4588473"/>
            <a:ext cx="1323858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3AF03C2-3B10-41C7-9AD1-749F74007777}"/>
              </a:ext>
            </a:extLst>
          </p:cNvPr>
          <p:cNvSpPr/>
          <p:nvPr/>
        </p:nvSpPr>
        <p:spPr>
          <a:xfrm>
            <a:off x="4571248" y="3134734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08B394-8193-4E4C-8F29-808FEDD2D85F}"/>
              </a:ext>
            </a:extLst>
          </p:cNvPr>
          <p:cNvSpPr/>
          <p:nvPr/>
        </p:nvSpPr>
        <p:spPr>
          <a:xfrm>
            <a:off x="2778716" y="4637063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C22673B-4914-46B5-9C38-57B76AC37C8D}"/>
              </a:ext>
            </a:extLst>
          </p:cNvPr>
          <p:cNvSpPr/>
          <p:nvPr/>
        </p:nvSpPr>
        <p:spPr>
          <a:xfrm>
            <a:off x="4503916" y="4890070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DF7A454-9B78-4249-B02B-D573A520D723}"/>
              </a:ext>
            </a:extLst>
          </p:cNvPr>
          <p:cNvSpPr/>
          <p:nvPr/>
        </p:nvSpPr>
        <p:spPr>
          <a:xfrm>
            <a:off x="4503916" y="5520107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F9E7216-71AE-49EC-9D19-CCC5D5890D37}"/>
              </a:ext>
            </a:extLst>
          </p:cNvPr>
          <p:cNvSpPr/>
          <p:nvPr/>
        </p:nvSpPr>
        <p:spPr>
          <a:xfrm>
            <a:off x="8846658" y="5052741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B41C722-2E71-477F-B833-5C04FC9CEC8F}"/>
              </a:ext>
            </a:extLst>
          </p:cNvPr>
          <p:cNvSpPr/>
          <p:nvPr/>
        </p:nvSpPr>
        <p:spPr>
          <a:xfrm>
            <a:off x="6492442" y="2322528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41C7FB2-39C1-40DD-B644-2F6A7ABFF2EE}"/>
              </a:ext>
            </a:extLst>
          </p:cNvPr>
          <p:cNvSpPr/>
          <p:nvPr/>
        </p:nvSpPr>
        <p:spPr>
          <a:xfrm>
            <a:off x="2236044" y="2314231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1A5768-5237-4CAC-99EA-A07610AEA285}"/>
              </a:ext>
            </a:extLst>
          </p:cNvPr>
          <p:cNvSpPr txBox="1"/>
          <p:nvPr/>
        </p:nvSpPr>
        <p:spPr>
          <a:xfrm>
            <a:off x="1580045" y="2009519"/>
            <a:ext cx="239154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 err="1"/>
              <a:t>OurWear</a:t>
            </a:r>
            <a:r>
              <a:rPr lang="en-US" sz="900" dirty="0"/>
              <a:t> </a:t>
            </a:r>
            <a:r>
              <a:rPr lang="en-US" sz="900" dirty="0" err="1"/>
              <a:t>mengecek</a:t>
            </a:r>
            <a:r>
              <a:rPr lang="en-US" sz="900" dirty="0"/>
              <a:t> </a:t>
            </a:r>
            <a:r>
              <a:rPr lang="en-US" sz="900" dirty="0" err="1"/>
              <a:t>Kualiatas</a:t>
            </a:r>
            <a:r>
              <a:rPr lang="en-US" sz="900" dirty="0"/>
              <a:t> </a:t>
            </a:r>
            <a:r>
              <a:rPr lang="en-US" sz="900" dirty="0" err="1"/>
              <a:t>Produk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8E068B-76CE-48E1-80CC-371F726E7AD5}"/>
              </a:ext>
            </a:extLst>
          </p:cNvPr>
          <p:cNvSpPr txBox="1"/>
          <p:nvPr/>
        </p:nvSpPr>
        <p:spPr>
          <a:xfrm>
            <a:off x="8717773" y="4476036"/>
            <a:ext cx="212625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 err="1"/>
              <a:t>Pembayaran</a:t>
            </a:r>
            <a:r>
              <a:rPr lang="en-US" sz="1000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5F7149-482B-4085-ACF0-B53E9E432BD4}"/>
              </a:ext>
            </a:extLst>
          </p:cNvPr>
          <p:cNvSpPr txBox="1"/>
          <p:nvPr/>
        </p:nvSpPr>
        <p:spPr>
          <a:xfrm>
            <a:off x="5240390" y="4930710"/>
            <a:ext cx="196875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 err="1"/>
              <a:t>Konfirmasi</a:t>
            </a:r>
            <a:r>
              <a:rPr lang="en-US" sz="1000" dirty="0"/>
              <a:t> Trade Dari </a:t>
            </a:r>
            <a:r>
              <a:rPr lang="en-US" sz="1000" dirty="0" err="1"/>
              <a:t>Pihak</a:t>
            </a:r>
            <a:r>
              <a:rPr lang="en-US" sz="1000" dirty="0"/>
              <a:t>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8C08BD-62ED-4089-9FBF-D5DCF58519A7}"/>
              </a:ext>
            </a:extLst>
          </p:cNvPr>
          <p:cNvSpPr txBox="1"/>
          <p:nvPr/>
        </p:nvSpPr>
        <p:spPr>
          <a:xfrm>
            <a:off x="5837016" y="5686622"/>
            <a:ext cx="25165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Metode </a:t>
            </a:r>
            <a:r>
              <a:rPr lang="en-US" sz="1000" dirty="0" err="1"/>
              <a:t>Langsung</a:t>
            </a:r>
            <a:r>
              <a:rPr lang="en-US" sz="1000" dirty="0"/>
              <a:t> / </a:t>
            </a:r>
            <a:r>
              <a:rPr lang="en-US" sz="1000" dirty="0" err="1"/>
              <a:t>Verifikasi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0AF84E-E1FF-40A1-AB58-B901F462D8AA}"/>
              </a:ext>
            </a:extLst>
          </p:cNvPr>
          <p:cNvSpPr txBox="1"/>
          <p:nvPr/>
        </p:nvSpPr>
        <p:spPr>
          <a:xfrm>
            <a:off x="1766089" y="4309030"/>
            <a:ext cx="223405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	Penawar </a:t>
            </a:r>
            <a:r>
              <a:rPr lang="en-US" sz="1000" dirty="0" err="1"/>
              <a:t>Memilih</a:t>
            </a:r>
            <a:r>
              <a:rPr lang="en-US" sz="1000" dirty="0"/>
              <a:t> </a:t>
            </a:r>
            <a:r>
              <a:rPr lang="en-US" sz="1000" dirty="0" err="1"/>
              <a:t>Produk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FCE7D4-70EE-4147-BE59-D6AE2E0FE801}"/>
              </a:ext>
            </a:extLst>
          </p:cNvPr>
          <p:cNvSpPr txBox="1"/>
          <p:nvPr/>
        </p:nvSpPr>
        <p:spPr>
          <a:xfrm>
            <a:off x="6091084" y="1958718"/>
            <a:ext cx="17311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 err="1"/>
              <a:t>Kedua</a:t>
            </a:r>
            <a:r>
              <a:rPr lang="en-US" sz="900" dirty="0"/>
              <a:t> </a:t>
            </a:r>
            <a:r>
              <a:rPr lang="en-US" sz="900" dirty="0" err="1"/>
              <a:t>Pihak</a:t>
            </a:r>
            <a:r>
              <a:rPr lang="en-US" sz="900" dirty="0"/>
              <a:t> </a:t>
            </a:r>
            <a:r>
              <a:rPr lang="en-US" sz="900" dirty="0" err="1"/>
              <a:t>mengirim</a:t>
            </a:r>
            <a:r>
              <a:rPr lang="en-US" sz="900" dirty="0"/>
              <a:t> Barang </a:t>
            </a:r>
            <a:r>
              <a:rPr lang="en-US" sz="900" dirty="0" err="1"/>
              <a:t>Ke</a:t>
            </a:r>
            <a:r>
              <a:rPr lang="en-US" sz="900" dirty="0"/>
              <a:t> </a:t>
            </a:r>
            <a:r>
              <a:rPr lang="en-US" sz="900" dirty="0" err="1"/>
              <a:t>Ourwear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ABEA6B4-7B92-4160-B82B-596C810DA8DB}"/>
              </a:ext>
            </a:extLst>
          </p:cNvPr>
          <p:cNvSpPr/>
          <p:nvPr/>
        </p:nvSpPr>
        <p:spPr>
          <a:xfrm>
            <a:off x="1524843" y="4935510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77E8CE0-5F0C-4791-8C6C-A486029DCEB0}"/>
              </a:ext>
            </a:extLst>
          </p:cNvPr>
          <p:cNvSpPr/>
          <p:nvPr/>
        </p:nvSpPr>
        <p:spPr>
          <a:xfrm>
            <a:off x="1524843" y="3502950"/>
            <a:ext cx="239692" cy="2110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9904DF-3348-4600-8749-0D030233CA59}"/>
              </a:ext>
            </a:extLst>
          </p:cNvPr>
          <p:cNvSpPr txBox="1"/>
          <p:nvPr/>
        </p:nvSpPr>
        <p:spPr>
          <a:xfrm>
            <a:off x="746924" y="3269358"/>
            <a:ext cx="268618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 err="1"/>
              <a:t>OurWear</a:t>
            </a:r>
            <a:r>
              <a:rPr lang="en-US" sz="900" dirty="0"/>
              <a:t> </a:t>
            </a:r>
            <a:r>
              <a:rPr lang="en-US" sz="900" dirty="0" err="1"/>
              <a:t>Konfirmasi</a:t>
            </a:r>
            <a:r>
              <a:rPr lang="en-US" sz="900" dirty="0"/>
              <a:t> </a:t>
            </a:r>
            <a:r>
              <a:rPr lang="en-US" sz="900" dirty="0" err="1"/>
              <a:t>Kualitas</a:t>
            </a:r>
            <a:r>
              <a:rPr lang="en-US" sz="900" dirty="0"/>
              <a:t> </a:t>
            </a:r>
            <a:r>
              <a:rPr lang="en-US" sz="900" dirty="0" err="1"/>
              <a:t>Ke</a:t>
            </a:r>
            <a:r>
              <a:rPr lang="en-US" sz="900" dirty="0"/>
              <a:t> </a:t>
            </a:r>
            <a:r>
              <a:rPr lang="en-US" sz="900" dirty="0" err="1"/>
              <a:t>Kedua</a:t>
            </a:r>
            <a:r>
              <a:rPr lang="en-US" sz="900" dirty="0"/>
              <a:t> User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5B959E-8933-4DB3-84B2-E1BA5FC58F13}"/>
              </a:ext>
            </a:extLst>
          </p:cNvPr>
          <p:cNvCxnSpPr>
            <a:cxnSpLocks/>
          </p:cNvCxnSpPr>
          <p:nvPr/>
        </p:nvCxnSpPr>
        <p:spPr>
          <a:xfrm>
            <a:off x="1649707" y="3763646"/>
            <a:ext cx="0" cy="86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51988B4-A843-4BFD-920D-429B79362D8D}"/>
              </a:ext>
            </a:extLst>
          </p:cNvPr>
          <p:cNvSpPr txBox="1"/>
          <p:nvPr/>
        </p:nvSpPr>
        <p:spPr>
          <a:xfrm>
            <a:off x="238923" y="4701917"/>
            <a:ext cx="268618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 err="1"/>
              <a:t>OurWear</a:t>
            </a:r>
            <a:r>
              <a:rPr lang="en-US" sz="900" dirty="0"/>
              <a:t> </a:t>
            </a:r>
            <a:r>
              <a:rPr lang="en-US" sz="900" dirty="0" err="1"/>
              <a:t>Kirim</a:t>
            </a:r>
            <a:r>
              <a:rPr lang="en-US" sz="900" dirty="0"/>
              <a:t> Barang </a:t>
            </a:r>
            <a:r>
              <a:rPr lang="en-US" sz="900" dirty="0" err="1"/>
              <a:t>Ke</a:t>
            </a:r>
            <a:r>
              <a:rPr lang="en-US" sz="900" dirty="0"/>
              <a:t> </a:t>
            </a:r>
            <a:r>
              <a:rPr lang="en-US" sz="900" dirty="0" err="1"/>
              <a:t>Kedua</a:t>
            </a:r>
            <a:r>
              <a:rPr lang="en-US" sz="900" dirty="0"/>
              <a:t> User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9E1FB9-01BD-412B-A75B-F41414BF93DA}"/>
              </a:ext>
            </a:extLst>
          </p:cNvPr>
          <p:cNvCxnSpPr>
            <a:cxnSpLocks/>
          </p:cNvCxnSpPr>
          <p:nvPr/>
        </p:nvCxnSpPr>
        <p:spPr>
          <a:xfrm>
            <a:off x="1598907" y="5267326"/>
            <a:ext cx="0" cy="86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094DD2-A755-4443-BC2F-D01BD8A4683E}"/>
              </a:ext>
            </a:extLst>
          </p:cNvPr>
          <p:cNvSpPr txBox="1"/>
          <p:nvPr/>
        </p:nvSpPr>
        <p:spPr>
          <a:xfrm>
            <a:off x="1179053" y="6193076"/>
            <a:ext cx="212625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/>
              <a:t>Barang </a:t>
            </a:r>
            <a:r>
              <a:rPr lang="en-US" sz="1000" dirty="0" err="1"/>
              <a:t>Sampai</a:t>
            </a:r>
          </a:p>
        </p:txBody>
      </p:sp>
    </p:spTree>
    <p:extLst>
      <p:ext uri="{BB962C8B-B14F-4D97-AF65-F5344CB8AC3E}">
        <p14:creationId xmlns:p14="http://schemas.microsoft.com/office/powerpoint/2010/main" val="420948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88ED51-9300-4A86-84B5-5D7F8398C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7" t="19388" r="31885" b="11020"/>
          <a:stretch/>
        </p:blipFill>
        <p:spPr>
          <a:xfrm>
            <a:off x="466725" y="113157"/>
            <a:ext cx="7781943" cy="66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96F6-A4DA-43E0-9960-09837293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yang </a:t>
            </a:r>
            <a:r>
              <a:rPr lang="en-US" err="1"/>
              <a:t>dikeluarkan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A04F-43A1-4D01-B481-2DF6F560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99" y="1342560"/>
            <a:ext cx="8596668" cy="2009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Sewa</a:t>
            </a: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 Server + Database Firebase          Rp. 1.800.000 - Rp 2.000.000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Custom Box Packaging                          Rp. 90.000 /box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Custom Plastik Packaging                      Rp. 80.000 /20pcs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Micro Chip                                             Rp. 35.000 /pcs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Security Tag                                            Rp. 3.200.000/1000pcs</a:t>
            </a: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Adobe Account 1 Month                        Rp. 150.000                     </a:t>
            </a:r>
          </a:p>
          <a:p>
            <a:pPr>
              <a:spcBef>
                <a:spcPts val="0"/>
              </a:spcBef>
            </a:pP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BDF73F-0593-4D66-80B7-0692D31C4310}"/>
              </a:ext>
            </a:extLst>
          </p:cNvPr>
          <p:cNvSpPr txBox="1">
            <a:spLocks/>
          </p:cNvSpPr>
          <p:nvPr/>
        </p:nvSpPr>
        <p:spPr>
          <a:xfrm>
            <a:off x="610099" y="3433482"/>
            <a:ext cx="8596668" cy="794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Revenue Stream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2F8121-81A4-4621-A9C5-BA5CA63DAE4B}"/>
              </a:ext>
            </a:extLst>
          </p:cNvPr>
          <p:cNvSpPr txBox="1">
            <a:spLocks/>
          </p:cNvSpPr>
          <p:nvPr/>
        </p:nvSpPr>
        <p:spPr>
          <a:xfrm>
            <a:off x="677334" y="4110413"/>
            <a:ext cx="8596668" cy="19309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Biaya</a:t>
            </a:r>
            <a:r>
              <a:rPr lang="en-US" dirty="0"/>
              <a:t> Metode </a:t>
            </a:r>
            <a:r>
              <a:rPr lang="en-US" dirty="0" err="1"/>
              <a:t>Verifikasi</a:t>
            </a:r>
          </a:p>
          <a:p>
            <a:r>
              <a:rPr lang="en-US" dirty="0"/>
              <a:t>Sistem Bagi Hasil </a:t>
            </a:r>
            <a:r>
              <a:rPr lang="en-US" dirty="0" err="1"/>
              <a:t>dari</a:t>
            </a:r>
            <a:r>
              <a:rPr lang="en-US" dirty="0"/>
              <a:t> Fitur Rent</a:t>
            </a:r>
          </a:p>
          <a:p>
            <a:r>
              <a:rPr lang="en-US" dirty="0"/>
              <a:t>Premium Account </a:t>
            </a:r>
            <a:r>
              <a:rPr lang="en-US" dirty="0" err="1"/>
              <a:t>Untuk</a:t>
            </a:r>
            <a:r>
              <a:rPr lang="en-US" dirty="0"/>
              <a:t> Rent &amp; Trade</a:t>
            </a:r>
          </a:p>
          <a:p>
            <a:r>
              <a:rPr lang="en-US" dirty="0"/>
              <a:t>Subscription Plan Rent</a:t>
            </a:r>
          </a:p>
        </p:txBody>
      </p:sp>
    </p:spTree>
    <p:extLst>
      <p:ext uri="{BB962C8B-B14F-4D97-AF65-F5344CB8AC3E}">
        <p14:creationId xmlns:p14="http://schemas.microsoft.com/office/powerpoint/2010/main" val="73471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491C445-A57A-4CFB-AA44-88F008A4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58" y="609600"/>
            <a:ext cx="2660877" cy="2601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4185-AC8E-40DD-ACCB-D47C8802B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292" y="622213"/>
            <a:ext cx="6152067" cy="563480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b="1">
                <a:latin typeface="Times New Roman"/>
                <a:cs typeface="Times New Roman"/>
              </a:rPr>
              <a:t>Product &amp; Service</a:t>
            </a:r>
            <a:endParaRPr lang="en-US" sz="3200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b="1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3200">
                <a:latin typeface="Times New Roman"/>
                <a:cs typeface="Times New Roman"/>
              </a:rPr>
              <a:t>“ Trade “ </a:t>
            </a:r>
            <a:r>
              <a:rPr lang="en-US" sz="3200" err="1">
                <a:latin typeface="Times New Roman"/>
                <a:cs typeface="Times New Roman"/>
              </a:rPr>
              <a:t>adalah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fitur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bertukar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 fashion, </a:t>
            </a:r>
            <a:r>
              <a:rPr lang="en-US" sz="3200" err="1">
                <a:latin typeface="Times New Roman"/>
                <a:cs typeface="Times New Roman"/>
              </a:rPr>
              <a:t>untuk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mendapatkan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 fashion </a:t>
            </a:r>
            <a:r>
              <a:rPr lang="en-US" sz="3200" err="1">
                <a:latin typeface="Times New Roman"/>
                <a:cs typeface="Times New Roman"/>
              </a:rPr>
              <a:t>baru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dengan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cara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menukarkan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 yang </a:t>
            </a:r>
            <a:r>
              <a:rPr lang="en-US" sz="3200" err="1">
                <a:latin typeface="Times New Roman"/>
                <a:cs typeface="Times New Roman"/>
              </a:rPr>
              <a:t>sudah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tidak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anda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gunakan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dengan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dari</a:t>
            </a:r>
            <a:r>
              <a:rPr lang="en-US" sz="3200">
                <a:latin typeface="Times New Roman"/>
                <a:cs typeface="Times New Roman"/>
              </a:rPr>
              <a:t> orang lain </a:t>
            </a:r>
            <a:r>
              <a:rPr lang="en-US" sz="3200" err="1">
                <a:latin typeface="Times New Roman"/>
                <a:cs typeface="Times New Roman"/>
              </a:rPr>
              <a:t>sesuai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dengan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kesepakatan</a:t>
            </a:r>
            <a:r>
              <a:rPr lang="en-US" sz="3200">
                <a:latin typeface="Times New Roman"/>
                <a:cs typeface="Times New Roman"/>
              </a:rPr>
              <a:t> Ke-2 </a:t>
            </a:r>
            <a:r>
              <a:rPr lang="en-US" sz="3200" err="1">
                <a:latin typeface="Times New Roman"/>
                <a:cs typeface="Times New Roman"/>
              </a:rPr>
              <a:t>belah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pihak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untuk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saling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menukarkan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produknya</a:t>
            </a:r>
            <a:r>
              <a:rPr lang="en-US" sz="3200">
                <a:latin typeface="Times New Roman"/>
                <a:cs typeface="Times New Roman"/>
              </a:rPr>
              <a:t>.</a:t>
            </a:r>
            <a:endParaRPr lang="en-US"/>
          </a:p>
          <a:p>
            <a:pPr>
              <a:lnSpc>
                <a:spcPct val="90000"/>
              </a:lnSpc>
            </a:pPr>
            <a:endParaRPr lang="en-US" sz="3200"/>
          </a:p>
          <a:p>
            <a:pPr>
              <a:lnSpc>
                <a:spcPct val="90000"/>
              </a:lnSpc>
            </a:pPr>
            <a:endParaRPr lang="en-US" sz="3200">
              <a:latin typeface="Times New Roman"/>
              <a:cs typeface="Times New Roman"/>
            </a:endParaRPr>
          </a:p>
          <a:p>
            <a:pPr lvl="0">
              <a:lnSpc>
                <a:spcPct val="90000"/>
              </a:lnSpc>
            </a:pPr>
            <a:r>
              <a:rPr lang="en-US" sz="3200">
                <a:latin typeface="Times New Roman"/>
                <a:cs typeface="Times New Roman"/>
              </a:rPr>
              <a:t>“ Rent “ </a:t>
            </a:r>
            <a:r>
              <a:rPr lang="en-US" sz="3200" err="1">
                <a:latin typeface="Times New Roman"/>
                <a:cs typeface="Times New Roman"/>
              </a:rPr>
              <a:t>adalah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fitur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penyewaan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 fashion, </a:t>
            </a:r>
            <a:r>
              <a:rPr lang="en-US" sz="3200" err="1">
                <a:latin typeface="Times New Roman"/>
                <a:cs typeface="Times New Roman"/>
              </a:rPr>
              <a:t>fitur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ini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dibuat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untuk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memberikan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layanan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penyewaan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produk</a:t>
            </a:r>
            <a:r>
              <a:rPr lang="en-US" sz="3200">
                <a:latin typeface="Times New Roman"/>
                <a:cs typeface="Times New Roman"/>
              </a:rPr>
              <a:t> fashion </a:t>
            </a:r>
            <a:r>
              <a:rPr lang="en-US" sz="3200" err="1">
                <a:latin typeface="Times New Roman"/>
                <a:cs typeface="Times New Roman"/>
              </a:rPr>
              <a:t>kepada</a:t>
            </a:r>
            <a:r>
              <a:rPr lang="en-US" sz="3200">
                <a:latin typeface="Times New Roman"/>
                <a:cs typeface="Times New Roman"/>
              </a:rPr>
              <a:t> orang yang lain yang </a:t>
            </a:r>
            <a:r>
              <a:rPr lang="en-US" sz="3200" err="1">
                <a:latin typeface="Times New Roman"/>
                <a:cs typeface="Times New Roman"/>
              </a:rPr>
              <a:t>membutuhkan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sesuai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dengan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jangka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waktu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penywaan</a:t>
            </a:r>
            <a:r>
              <a:rPr lang="en-US" sz="3200">
                <a:latin typeface="Times New Roman"/>
                <a:cs typeface="Times New Roman"/>
              </a:rPr>
              <a:t> yang </a:t>
            </a:r>
            <a:r>
              <a:rPr lang="en-US" sz="3200" err="1">
                <a:latin typeface="Times New Roman"/>
                <a:cs typeface="Times New Roman"/>
              </a:rPr>
              <a:t>telah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ditentukan</a:t>
            </a:r>
            <a:r>
              <a:rPr lang="en-US" sz="320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90000"/>
              </a:lnSpc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5E12609-B4F3-4536-9312-F7C67F79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77" y="3439020"/>
            <a:ext cx="2651441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72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801C04-2C0E-43E2-BE87-71AE8755B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96" t="11327" r="12064" b="13274"/>
          <a:stretch/>
        </p:blipFill>
        <p:spPr>
          <a:xfrm>
            <a:off x="1143000" y="-76200"/>
            <a:ext cx="6296028" cy="686753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7CD1B26-517B-4CFB-8F02-848FE7DEA51B}"/>
              </a:ext>
            </a:extLst>
          </p:cNvPr>
          <p:cNvSpPr/>
          <p:nvPr/>
        </p:nvSpPr>
        <p:spPr>
          <a:xfrm>
            <a:off x="6286500" y="781050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4CDFFA-26C0-48BA-AE1E-2132117AA5A4}"/>
              </a:ext>
            </a:extLst>
          </p:cNvPr>
          <p:cNvSpPr/>
          <p:nvPr/>
        </p:nvSpPr>
        <p:spPr>
          <a:xfrm>
            <a:off x="5714999" y="1647824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CFF0D0-F832-4C99-B63B-8FC72F5508C8}"/>
              </a:ext>
            </a:extLst>
          </p:cNvPr>
          <p:cNvSpPr/>
          <p:nvPr/>
        </p:nvSpPr>
        <p:spPr>
          <a:xfrm>
            <a:off x="6181724" y="2514599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78295-70BD-45E8-9EA1-B60CE6DEFFAF}"/>
              </a:ext>
            </a:extLst>
          </p:cNvPr>
          <p:cNvSpPr/>
          <p:nvPr/>
        </p:nvSpPr>
        <p:spPr>
          <a:xfrm>
            <a:off x="6248399" y="4229099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3125E-9F68-4F95-A5A1-CD29CE5A2977}"/>
              </a:ext>
            </a:extLst>
          </p:cNvPr>
          <p:cNvSpPr/>
          <p:nvPr/>
        </p:nvSpPr>
        <p:spPr>
          <a:xfrm>
            <a:off x="6743699" y="3362324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4173C6-1BF8-4B85-ACDC-4182DBA5549B}"/>
              </a:ext>
            </a:extLst>
          </p:cNvPr>
          <p:cNvSpPr/>
          <p:nvPr/>
        </p:nvSpPr>
        <p:spPr>
          <a:xfrm>
            <a:off x="5219699" y="5943599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B49C4-DC8C-4C7F-BE6C-B147D50D797F}"/>
              </a:ext>
            </a:extLst>
          </p:cNvPr>
          <p:cNvSpPr/>
          <p:nvPr/>
        </p:nvSpPr>
        <p:spPr>
          <a:xfrm>
            <a:off x="5762624" y="5095874"/>
            <a:ext cx="209550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82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92C74-25B2-42C7-84F0-08F489AC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67" y="1068"/>
            <a:ext cx="5003308" cy="68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39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54" y="256221"/>
            <a:ext cx="4203045" cy="1375608"/>
          </a:xfrm>
        </p:spPr>
        <p:txBody>
          <a:bodyPr anchor="ctr">
            <a:normAutofit/>
          </a:bodyPr>
          <a:lstStyle/>
          <a:p>
            <a:endParaRPr lang="en-US" b="1" i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9A4CE-77DA-438C-BF13-D6A85DAD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310" y="494746"/>
            <a:ext cx="5525653" cy="6145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7F1B1-2703-4CF2-8E0B-C7490E1BBEB2}"/>
              </a:ext>
            </a:extLst>
          </p:cNvPr>
          <p:cNvSpPr txBox="1"/>
          <p:nvPr/>
        </p:nvSpPr>
        <p:spPr>
          <a:xfrm>
            <a:off x="198582" y="1803400"/>
            <a:ext cx="42556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Sewa</a:t>
            </a:r>
            <a:r>
              <a:rPr lang="en-US" sz="1600" dirty="0"/>
              <a:t> Server + Database Firebase 1,8-2 </a:t>
            </a:r>
            <a:r>
              <a:rPr lang="en-US" sz="1600" dirty="0" err="1"/>
              <a:t>Jt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CC1CA-E7D4-4361-9931-68D5791DA1E9}"/>
              </a:ext>
            </a:extLst>
          </p:cNvPr>
          <p:cNvSpPr txBox="1"/>
          <p:nvPr/>
        </p:nvSpPr>
        <p:spPr>
          <a:xfrm>
            <a:off x="190419" y="2134787"/>
            <a:ext cx="41748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Custom Box Packaging           90rb/box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44139-7770-4256-9247-3CAF60D31188}"/>
              </a:ext>
            </a:extLst>
          </p:cNvPr>
          <p:cNvSpPr txBox="1"/>
          <p:nvPr/>
        </p:nvSpPr>
        <p:spPr>
          <a:xfrm>
            <a:off x="195696" y="2458604"/>
            <a:ext cx="5271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Custom Plastik Packaging    80rb/20pcs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BC3C0-D3F0-499B-90F5-B03EE1B5CE7C}"/>
              </a:ext>
            </a:extLst>
          </p:cNvPr>
          <p:cNvSpPr txBox="1"/>
          <p:nvPr/>
        </p:nvSpPr>
        <p:spPr>
          <a:xfrm>
            <a:off x="191508" y="28198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Micro Chip        35rb/pcs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E0803-AC63-417C-813C-DE1EEF7167C9}"/>
              </a:ext>
            </a:extLst>
          </p:cNvPr>
          <p:cNvSpPr txBox="1"/>
          <p:nvPr/>
        </p:nvSpPr>
        <p:spPr>
          <a:xfrm>
            <a:off x="277957" y="3198957"/>
            <a:ext cx="41748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Security Tag   3.2jt/1000pcs</a:t>
            </a:r>
          </a:p>
          <a:p>
            <a:r>
              <a:rPr lang="en-US" dirty="0"/>
              <a:t>Visual Studio Code                       Free</a:t>
            </a:r>
          </a:p>
          <a:p>
            <a:r>
              <a:rPr lang="en-US" dirty="0"/>
              <a:t>Dart                                            Free</a:t>
            </a:r>
          </a:p>
          <a:p>
            <a:r>
              <a:rPr lang="en-US" dirty="0"/>
              <a:t>C++                                             Free</a:t>
            </a:r>
          </a:p>
          <a:p>
            <a:r>
              <a:rPr lang="en-US" dirty="0" err="1"/>
              <a:t>Github</a:t>
            </a:r>
            <a:r>
              <a:rPr lang="en-US" dirty="0"/>
              <a:t>                                         Free</a:t>
            </a:r>
          </a:p>
          <a:p>
            <a:r>
              <a:rPr lang="en-US" dirty="0"/>
              <a:t>Adobe XD                                     Free</a:t>
            </a:r>
          </a:p>
          <a:p>
            <a:r>
              <a:rPr lang="en-US" dirty="0"/>
              <a:t>Flutter                                         Free</a:t>
            </a:r>
          </a:p>
          <a:p>
            <a:r>
              <a:rPr lang="en-US" dirty="0"/>
              <a:t>Android Studio                             Free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Payment </a:t>
            </a:r>
            <a:r>
              <a:rPr lang="en-US" dirty="0" err="1">
                <a:ea typeface="+mn-lt"/>
                <a:cs typeface="+mn-lt"/>
              </a:rPr>
              <a:t>Gateaway</a:t>
            </a:r>
            <a:r>
              <a:rPr lang="en-US" dirty="0">
                <a:ea typeface="+mn-lt"/>
                <a:cs typeface="+mn-lt"/>
              </a:rPr>
              <a:t>  2,5 – 4% per </a:t>
            </a:r>
            <a:r>
              <a:rPr lang="en-US" dirty="0" err="1">
                <a:ea typeface="+mn-lt"/>
                <a:cs typeface="+mn-lt"/>
              </a:rPr>
              <a:t>transaksi</a:t>
            </a:r>
            <a:r>
              <a:rPr lang="en-US" dirty="0">
                <a:ea typeface="+mn-lt"/>
                <a:cs typeface="+mn-lt"/>
              </a:rPr>
              <a:t> / max 4rb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9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D171-98B5-4765-94FB-34726D00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b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EB767AA-1260-4BBD-B655-AEE7BA7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22" y="1673"/>
            <a:ext cx="4855746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06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F6501-7D9F-4483-ADCA-BD190198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97" y="1674"/>
            <a:ext cx="5593321" cy="68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2BBACD-51BB-4D79-9241-F2AB660F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47" y="145556"/>
            <a:ext cx="3785699" cy="6869967"/>
          </a:xfrm>
          <a:prstGeom prst="rect">
            <a:avLst/>
          </a:prstGeom>
        </p:spPr>
      </p:pic>
      <p:pic>
        <p:nvPicPr>
          <p:cNvPr id="3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A6CBF1-1A0B-44FB-A7B8-810E8FBBC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0" b="25364"/>
          <a:stretch/>
        </p:blipFill>
        <p:spPr>
          <a:xfrm>
            <a:off x="5663179" y="1516380"/>
            <a:ext cx="892033" cy="2773681"/>
          </a:xfrm>
          <a:prstGeom prst="rect">
            <a:avLst/>
          </a:prstGeom>
        </p:spPr>
      </p:pic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A4EBC-A335-4413-96D4-E1D52AB7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10" y="1516380"/>
            <a:ext cx="873425" cy="4114800"/>
          </a:xfrm>
          <a:prstGeom prst="rect">
            <a:avLst/>
          </a:prstGeom>
        </p:spPr>
      </p:pic>
      <p:pic>
        <p:nvPicPr>
          <p:cNvPr id="6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B0A97-8964-4FDE-A39F-7C09EBE5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16" y="1596642"/>
            <a:ext cx="2110753" cy="2613891"/>
          </a:xfrm>
          <a:prstGeom prst="rect">
            <a:avLst/>
          </a:prstGeom>
        </p:spPr>
      </p:pic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05D2D3-7AFB-406E-84CD-789D2D4F6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412" y="4085537"/>
            <a:ext cx="2104159" cy="29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Quisioner Validasi 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345" y="1488826"/>
            <a:ext cx="8585123" cy="5209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D" sz="2000" b="1" i="1"/>
              <a:t>Pertanyaan Survey</a:t>
            </a: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1. Apakah informasi yang disediakan mudah dimengerti</a:t>
            </a: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2. Apakah menu dan fitur aplikasi mudah digunakan?</a:t>
            </a: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3. Apakah aplikasi nyaman digunakan?</a:t>
            </a:r>
            <a:endParaRPr lang="en-ID" dirty="0">
              <a:latin typeface="Calibri"/>
              <a:cs typeface="Calibri"/>
            </a:endParaRP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4. Apa aplikasi Ourwear mudah digunakan?</a:t>
            </a: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5. Apa tanggapan anda tentang kualitas design atau warna aplikasi Ourwear?</a:t>
            </a:r>
            <a:endParaRPr lang="en-ID" dirty="0">
              <a:latin typeface="Calibri"/>
              <a:cs typeface="Calibri"/>
            </a:endParaRP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6. Apakah font yang terdapat di aplikasi mudah dibaca atau digunakan?</a:t>
            </a:r>
            <a:endParaRPr lang="en-ID" dirty="0">
              <a:latin typeface="Calibri"/>
              <a:cs typeface="Calibri"/>
            </a:endParaRP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7. Apakah tampilan menu dan fitur aplikasi mudah dikenali?</a:t>
            </a:r>
            <a:endParaRPr lang="en-ID" dirty="0">
              <a:latin typeface="Calibri"/>
              <a:cs typeface="Calibri"/>
            </a:endParaRP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8. Apa proses pemakaian dari login sampai checkout mudah digunakan?</a:t>
            </a:r>
          </a:p>
          <a:p>
            <a:pPr>
              <a:buFont typeface="Wingdings 3"/>
              <a:buChar char=""/>
            </a:pPr>
            <a:r>
              <a:rPr lang="en-ID">
                <a:latin typeface="Calibri"/>
                <a:cs typeface="Calibri"/>
              </a:rPr>
              <a:t>9. Secara keseluruhan, apakah penggunaan aplikasi ini memuaskan?</a:t>
            </a:r>
          </a:p>
          <a:p>
            <a:pPr>
              <a:buFont typeface="Wingdings 3"/>
              <a:buChar char=""/>
            </a:pPr>
            <a:r>
              <a:rPr lang="en-ID" dirty="0">
                <a:latin typeface="Calibri"/>
                <a:cs typeface="Calibri"/>
                <a:hlinkClick r:id="rId2"/>
              </a:rPr>
              <a:t>Hasil Validasi</a:t>
            </a:r>
            <a:endParaRPr lang="en-ID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46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B6A1CF-A621-4076-87E5-DED90D6E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09" t="26615" r="35901" b="13437"/>
          <a:stretch/>
        </p:blipFill>
        <p:spPr>
          <a:xfrm>
            <a:off x="427498" y="277836"/>
            <a:ext cx="8619970" cy="6296656"/>
          </a:xfrm>
        </p:spPr>
      </p:pic>
    </p:spTree>
    <p:extLst>
      <p:ext uri="{BB962C8B-B14F-4D97-AF65-F5344CB8AC3E}">
        <p14:creationId xmlns:p14="http://schemas.microsoft.com/office/powerpoint/2010/main" val="232038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9998-667A-4B7C-88F2-9FD4D052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2343"/>
            <a:ext cx="8596668" cy="704295"/>
          </a:xfrm>
        </p:spPr>
        <p:txBody>
          <a:bodyPr/>
          <a:lstStyle/>
          <a:p>
            <a:r>
              <a:rPr lang="en-US" err="1"/>
              <a:t>Mindmap</a:t>
            </a: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A881FF4-7CF9-4985-853B-2C8F27AF8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307" y="715997"/>
            <a:ext cx="7707742" cy="6274074"/>
          </a:xfrm>
        </p:spPr>
      </p:pic>
    </p:spTree>
    <p:extLst>
      <p:ext uri="{BB962C8B-B14F-4D97-AF65-F5344CB8AC3E}">
        <p14:creationId xmlns:p14="http://schemas.microsoft.com/office/powerpoint/2010/main" val="369682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9998-667A-4B7C-88F2-9FD4D052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US"/>
              <a:t>Bukti </a:t>
            </a:r>
            <a:r>
              <a:rPr lang="en-US" err="1"/>
              <a:t>Aktivitas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E02CB3C-8C72-4D16-9763-60F5E23C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Kami </a:t>
            </a:r>
            <a:r>
              <a:rPr lang="en-US" err="1"/>
              <a:t>melakukan</a:t>
            </a:r>
            <a:r>
              <a:rPr lang="en-US"/>
              <a:t> </a:t>
            </a:r>
            <a:r>
              <a:rPr lang="en-US" err="1"/>
              <a:t>observasi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pasar </a:t>
            </a:r>
            <a:r>
              <a:rPr lang="en-US" err="1"/>
              <a:t>baru</a:t>
            </a:r>
            <a:r>
              <a:rPr lang="en-US"/>
              <a:t> 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mengumpulkan</a:t>
            </a:r>
            <a:r>
              <a:rPr lang="en-US"/>
              <a:t> data </a:t>
            </a:r>
            <a:r>
              <a:rPr lang="en-US" err="1"/>
              <a:t>mengenai</a:t>
            </a:r>
            <a:r>
              <a:rPr lang="en-US"/>
              <a:t> </a:t>
            </a:r>
            <a:r>
              <a:rPr lang="en-US" err="1"/>
              <a:t>produk</a:t>
            </a:r>
            <a:r>
              <a:rPr lang="en-US"/>
              <a:t> </a:t>
            </a:r>
            <a:r>
              <a:rPr lang="en-US" err="1"/>
              <a:t>apa</a:t>
            </a:r>
            <a:r>
              <a:rPr lang="en-US"/>
              <a:t> yang paling </a:t>
            </a:r>
            <a:r>
              <a:rPr lang="en-US" err="1"/>
              <a:t>dicari</a:t>
            </a:r>
            <a:r>
              <a:rPr lang="en-US"/>
              <a:t> </a:t>
            </a:r>
            <a:r>
              <a:rPr lang="en-US" err="1"/>
              <a:t>masyarakat</a:t>
            </a:r>
            <a:r>
              <a:rPr lang="en-US"/>
              <a:t> dan juga </a:t>
            </a:r>
            <a:r>
              <a:rPr lang="en-US" err="1"/>
              <a:t>melihat</a:t>
            </a:r>
            <a:r>
              <a:rPr lang="en-US"/>
              <a:t> rentang </a:t>
            </a:r>
            <a:r>
              <a:rPr lang="en-US" err="1"/>
              <a:t>umur</a:t>
            </a:r>
            <a:r>
              <a:rPr lang="en-US"/>
              <a:t> </a:t>
            </a:r>
            <a:r>
              <a:rPr lang="en-US" err="1"/>
              <a:t>masyarakat</a:t>
            </a:r>
            <a:r>
              <a:rPr lang="en-US"/>
              <a:t> yang </a:t>
            </a:r>
            <a:r>
              <a:rPr lang="en-US" err="1"/>
              <a:t>belanja</a:t>
            </a:r>
            <a:r>
              <a:rPr lang="en-US"/>
              <a:t> </a:t>
            </a:r>
            <a:r>
              <a:rPr lang="en-US" err="1"/>
              <a:t>barang</a:t>
            </a:r>
            <a:r>
              <a:rPr lang="en-US"/>
              <a:t> </a:t>
            </a:r>
            <a:r>
              <a:rPr lang="en-US" err="1"/>
              <a:t>bekas</a:t>
            </a:r>
            <a:r>
              <a:rPr lang="en-US"/>
              <a:t> </a:t>
            </a:r>
            <a:r>
              <a:rPr lang="en-US" err="1"/>
              <a:t>disana</a:t>
            </a:r>
            <a:r>
              <a:rPr lang="en-US"/>
              <a:t>.</a:t>
            </a:r>
          </a:p>
        </p:txBody>
      </p:sp>
      <p:pic>
        <p:nvPicPr>
          <p:cNvPr id="11" name="Picture 11" descr="A group of people standing around a bag of luggage&#10;&#10;Description automatically generated">
            <a:extLst>
              <a:ext uri="{FF2B5EF4-FFF2-40B4-BE49-F238E27FC236}">
                <a16:creationId xmlns:a16="http://schemas.microsoft.com/office/drawing/2014/main" id="{27034A7B-30DB-48BE-9C9A-70EA7F46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954" r="4" b="4"/>
          <a:stretch/>
        </p:blipFill>
        <p:spPr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12" name="Picture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EA5CB35A-9B40-411E-BBC3-E6A5DF7DA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6266" r="-1" b="-1"/>
          <a:stretch/>
        </p:blipFill>
        <p:spPr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13" name="Picture 13" descr="A group of people in a room&#10;&#10;Description automatically generated">
            <a:extLst>
              <a:ext uri="{FF2B5EF4-FFF2-40B4-BE49-F238E27FC236}">
                <a16:creationId xmlns:a16="http://schemas.microsoft.com/office/drawing/2014/main" id="{4BC58977-9ECA-414F-8937-6F2BEAF3B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" b="3100"/>
          <a:stretch/>
        </p:blipFill>
        <p:spPr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229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229C4D1-39D1-444C-92E4-5C282C20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44" y="2533"/>
            <a:ext cx="7277724" cy="68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9998-667A-4B7C-88F2-9FD4D052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15" y="112343"/>
            <a:ext cx="8766001" cy="704295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Membuat</a:t>
            </a:r>
            <a:r>
              <a:rPr lang="en-US">
                <a:ea typeface="+mj-lt"/>
                <a:cs typeface="+mj-lt"/>
              </a:rPr>
              <a:t> Daftar </a:t>
            </a:r>
            <a:r>
              <a:rPr lang="en-US" err="1">
                <a:ea typeface="+mj-lt"/>
                <a:cs typeface="+mj-lt"/>
              </a:rPr>
              <a:t>Pertanyaan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untuk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Wawancara</a:t>
            </a:r>
            <a:r>
              <a:rPr lang="en-US">
                <a:ea typeface="+mj-lt"/>
                <a:cs typeface="+mj-lt"/>
              </a:rPr>
              <a:t> User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2A0A-1C5F-4255-BC80-F26B72A7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1591"/>
            <a:ext cx="8596668" cy="555406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Nama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Usia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Status / Pekerjaan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 err="1">
                <a:ea typeface="+mn-lt"/>
                <a:cs typeface="+mn-lt"/>
              </a:rPr>
              <a:t>No</a:t>
            </a:r>
            <a:r>
              <a:rPr lang="id-ID" sz="2100">
                <a:ea typeface="+mn-lt"/>
                <a:cs typeface="+mn-lt"/>
              </a:rPr>
              <a:t> Hp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Berapa pendapatan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setiap bulannya?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Berapa </a:t>
            </a:r>
            <a:r>
              <a:rPr lang="id-ID" sz="2100" err="1">
                <a:ea typeface="+mn-lt"/>
                <a:cs typeface="+mn-lt"/>
              </a:rPr>
              <a:t>budget</a:t>
            </a:r>
            <a:r>
              <a:rPr lang="id-ID" sz="2100">
                <a:ea typeface="+mn-lt"/>
                <a:cs typeface="+mn-lt"/>
              </a:rPr>
              <a:t> 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siapkan untuk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yang menjadi pertimbangan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sebelum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Seberapa sering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melakukan transaksi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setiap bulannya?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yang menjadi pertimbangan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sebelum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Anda lebih menyukai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secara </a:t>
            </a:r>
            <a:r>
              <a:rPr lang="id-ID" sz="2100" err="1">
                <a:ea typeface="+mn-lt"/>
                <a:cs typeface="+mn-lt"/>
              </a:rPr>
              <a:t>online</a:t>
            </a:r>
            <a:r>
              <a:rPr lang="id-ID" sz="2100">
                <a:ea typeface="+mn-lt"/>
                <a:cs typeface="+mn-lt"/>
              </a:rPr>
              <a:t> atau </a:t>
            </a:r>
            <a:r>
              <a:rPr lang="id-ID" sz="2100" err="1">
                <a:ea typeface="+mn-lt"/>
                <a:cs typeface="+mn-lt"/>
              </a:rPr>
              <a:t>offline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Seberapa sering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melakukan transaksi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secara </a:t>
            </a:r>
            <a:r>
              <a:rPr lang="id-ID" sz="2100" err="1">
                <a:ea typeface="+mn-lt"/>
                <a:cs typeface="+mn-lt"/>
              </a:rPr>
              <a:t>online</a:t>
            </a:r>
            <a:r>
              <a:rPr lang="id-ID" sz="2100">
                <a:ea typeface="+mn-lt"/>
                <a:cs typeface="+mn-lt"/>
              </a:rPr>
              <a:t> setiap bulan?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alasan yang membuat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memutuskan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secara </a:t>
            </a:r>
            <a:r>
              <a:rPr lang="id-ID" sz="2100" err="1">
                <a:ea typeface="+mn-lt"/>
                <a:cs typeface="+mn-lt"/>
              </a:rPr>
              <a:t>online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 </a:t>
            </a:r>
            <a:r>
              <a:rPr lang="id-ID" sz="2100" err="1">
                <a:ea typeface="+mn-lt"/>
                <a:cs typeface="+mn-lt"/>
              </a:rPr>
              <a:t>Keluhaan</a:t>
            </a:r>
            <a:r>
              <a:rPr lang="id-ID" sz="2100">
                <a:ea typeface="+mn-lt"/>
                <a:cs typeface="+mn-lt"/>
              </a:rPr>
              <a:t> yang sering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dapat saat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secara </a:t>
            </a:r>
            <a:r>
              <a:rPr lang="id-ID" sz="2100" err="1">
                <a:ea typeface="+mn-lt"/>
                <a:cs typeface="+mn-lt"/>
              </a:rPr>
              <a:t>online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Anda lebih suka melakukan transaksi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online</a:t>
            </a:r>
            <a:r>
              <a:rPr lang="id-ID" sz="2100">
                <a:ea typeface="+mn-lt"/>
                <a:cs typeface="+mn-lt"/>
              </a:rPr>
              <a:t> melalui </a:t>
            </a:r>
            <a:r>
              <a:rPr lang="id-ID" sz="2100" err="1">
                <a:ea typeface="+mn-lt"/>
                <a:cs typeface="+mn-lt"/>
              </a:rPr>
              <a:t>social</a:t>
            </a:r>
            <a:r>
              <a:rPr lang="id-ID" sz="2100">
                <a:ea typeface="+mn-lt"/>
                <a:cs typeface="+mn-lt"/>
              </a:rPr>
              <a:t> media / e-</a:t>
            </a:r>
            <a:r>
              <a:rPr lang="id-ID" sz="2100" err="1">
                <a:ea typeface="+mn-lt"/>
                <a:cs typeface="+mn-lt"/>
              </a:rPr>
              <a:t>commerce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alasan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melakukan transaksi di platform tersebut?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Berapa rata-rata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memakai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dari awal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membelinya?</a:t>
            </a:r>
            <a:endParaRPr lang="en-US" sz="2100">
              <a:ea typeface="+mn-lt"/>
              <a:cs typeface="+mn-lt"/>
            </a:endParaRP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Dalam sehari berapa kali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mengganti pakaian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?</a:t>
            </a:r>
            <a:endParaRPr lang="en-US" sz="2100">
              <a:ea typeface="+mn-lt"/>
              <a:cs typeface="+mn-lt"/>
            </a:endParaRPr>
          </a:p>
          <a:p>
            <a:pPr marL="0" indent="0">
              <a:buNone/>
            </a:pPr>
            <a:endParaRPr lang="en-US" sz="2100" b="1"/>
          </a:p>
        </p:txBody>
      </p:sp>
    </p:spTree>
    <p:extLst>
      <p:ext uri="{BB962C8B-B14F-4D97-AF65-F5344CB8AC3E}">
        <p14:creationId xmlns:p14="http://schemas.microsoft.com/office/powerpoint/2010/main" val="226399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9998-667A-4B7C-88F2-9FD4D052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15" y="112343"/>
            <a:ext cx="8766001" cy="704295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Membuat</a:t>
            </a:r>
            <a:r>
              <a:rPr lang="en-US">
                <a:ea typeface="+mj-lt"/>
                <a:cs typeface="+mj-lt"/>
              </a:rPr>
              <a:t> Daftar </a:t>
            </a:r>
            <a:r>
              <a:rPr lang="en-US" err="1">
                <a:ea typeface="+mj-lt"/>
                <a:cs typeface="+mj-lt"/>
              </a:rPr>
              <a:t>Pertanyaan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untuk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Wawancara</a:t>
            </a:r>
            <a:r>
              <a:rPr lang="en-US">
                <a:ea typeface="+mj-lt"/>
                <a:cs typeface="+mj-lt"/>
              </a:rPr>
              <a:t> User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2A0A-1C5F-4255-BC80-F26B72A7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91591"/>
            <a:ext cx="8596668" cy="555406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Dalam seminggu apakah kamu sering menggunakan pakaian yang sama?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selalu berusaha menggunakan pakaian yang </a:t>
            </a:r>
            <a:r>
              <a:rPr lang="id-ID" sz="2100" err="1">
                <a:ea typeface="+mn-lt"/>
                <a:cs typeface="+mn-lt"/>
              </a:rPr>
              <a:t>perbeda</a:t>
            </a:r>
            <a:r>
              <a:rPr lang="id-ID" sz="2100">
                <a:ea typeface="+mn-lt"/>
                <a:cs typeface="+mn-lt"/>
              </a:rPr>
              <a:t> setiap harinya?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Berapa rata-rata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memakai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sejak awal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membelinya?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lakukan terhadap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yang sudah tidak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pakai?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Anda lebih menyukai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kondisi baru atau bekas?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pernah 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dengan kondisi </a:t>
            </a:r>
            <a:r>
              <a:rPr lang="id-ID" sz="2100" err="1">
                <a:ea typeface="+mn-lt"/>
                <a:cs typeface="+mn-lt"/>
              </a:rPr>
              <a:t>second</a:t>
            </a:r>
            <a:r>
              <a:rPr lang="id-ID" sz="2100">
                <a:ea typeface="+mn-lt"/>
                <a:cs typeface="+mn-lt"/>
              </a:rPr>
              <a:t>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Berapa kali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dengan kondisi </a:t>
            </a:r>
            <a:r>
              <a:rPr lang="id-ID" sz="2100" err="1">
                <a:ea typeface="+mn-lt"/>
                <a:cs typeface="+mn-lt"/>
              </a:rPr>
              <a:t>second</a:t>
            </a:r>
            <a:r>
              <a:rPr lang="id-ID" sz="2100">
                <a:ea typeface="+mn-lt"/>
                <a:cs typeface="+mn-lt"/>
              </a:rPr>
              <a:t>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alasan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membeli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dengan kondisi </a:t>
            </a:r>
            <a:r>
              <a:rPr lang="id-ID" sz="2100" err="1">
                <a:ea typeface="+mn-lt"/>
                <a:cs typeface="+mn-lt"/>
              </a:rPr>
              <a:t>second</a:t>
            </a:r>
            <a:r>
              <a:rPr lang="id-ID" sz="2100">
                <a:ea typeface="+mn-lt"/>
                <a:cs typeface="+mn-lt"/>
              </a:rPr>
              <a:t>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ingin mendapatkan pendapatan dari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miliki tanpa menjual barang tersebut?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Pernahkah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menggunakan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milik teman 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?</a:t>
            </a:r>
          </a:p>
          <a:p>
            <a:pPr>
              <a:buFont typeface="Wingdings 3"/>
              <a:buChar char=""/>
            </a:pPr>
            <a:r>
              <a:rPr lang="id-ID" sz="2100" err="1">
                <a:ea typeface="+mn-lt"/>
                <a:cs typeface="+mn-lt"/>
              </a:rPr>
              <a:t>Pernahkan</a:t>
            </a:r>
            <a:r>
              <a:rPr lang="id-ID" sz="2100">
                <a:ea typeface="+mn-lt"/>
                <a:cs typeface="+mn-lt"/>
              </a:rPr>
              <a:t>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memiliki keinginan untuk menukarkan barang yang sudah tidak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pakai dengan barang 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sukai?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kamu punya pengalaman menukarkan 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dengan teman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Pernahkah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mengikuti </a:t>
            </a:r>
            <a:r>
              <a:rPr lang="id-ID" sz="2100" err="1">
                <a:ea typeface="+mn-lt"/>
                <a:cs typeface="+mn-lt"/>
              </a:rPr>
              <a:t>giveaway</a:t>
            </a:r>
            <a:r>
              <a:rPr lang="id-ID" sz="2100">
                <a:ea typeface="+mn-lt"/>
                <a:cs typeface="+mn-lt"/>
              </a:rPr>
              <a:t> produk </a:t>
            </a:r>
            <a:r>
              <a:rPr lang="id-ID" sz="2100" err="1">
                <a:ea typeface="+mn-lt"/>
                <a:cs typeface="+mn-lt"/>
              </a:rPr>
              <a:t>fashion</a:t>
            </a:r>
            <a:r>
              <a:rPr lang="id-ID" sz="2100">
                <a:ea typeface="+mn-lt"/>
                <a:cs typeface="+mn-lt"/>
              </a:rPr>
              <a:t> 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sukai di </a:t>
            </a:r>
            <a:r>
              <a:rPr lang="id-ID" sz="2100" err="1">
                <a:ea typeface="+mn-lt"/>
                <a:cs typeface="+mn-lt"/>
              </a:rPr>
              <a:t>social</a:t>
            </a:r>
            <a:r>
              <a:rPr lang="id-ID" sz="2100">
                <a:ea typeface="+mn-lt"/>
                <a:cs typeface="+mn-lt"/>
              </a:rPr>
              <a:t> media?</a:t>
            </a:r>
          </a:p>
          <a:p>
            <a:pPr>
              <a:buFont typeface="Wingdings 3"/>
              <a:buChar char=""/>
            </a:pPr>
            <a:r>
              <a:rPr lang="id-ID" sz="2100">
                <a:ea typeface="+mn-lt"/>
                <a:cs typeface="+mn-lt"/>
              </a:rPr>
              <a:t>Apa yang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lakukan bila </a:t>
            </a:r>
            <a:r>
              <a:rPr lang="id-ID" sz="2100" err="1">
                <a:ea typeface="+mn-lt"/>
                <a:cs typeface="+mn-lt"/>
              </a:rPr>
              <a:t>anda</a:t>
            </a:r>
            <a:r>
              <a:rPr lang="id-ID" sz="2100">
                <a:ea typeface="+mn-lt"/>
                <a:cs typeface="+mn-lt"/>
              </a:rPr>
              <a:t> tidak mendapatkan </a:t>
            </a:r>
            <a:r>
              <a:rPr lang="id-ID" sz="2100" err="1">
                <a:ea typeface="+mn-lt"/>
                <a:cs typeface="+mn-lt"/>
              </a:rPr>
              <a:t>giveaway</a:t>
            </a:r>
            <a:r>
              <a:rPr lang="id-ID" sz="2100">
                <a:ea typeface="+mn-lt"/>
                <a:cs typeface="+mn-lt"/>
              </a:rPr>
              <a:t> tersebut?</a:t>
            </a:r>
          </a:p>
          <a:p>
            <a:pPr>
              <a:buFont typeface="Wingdings 3"/>
              <a:buChar char=""/>
            </a:pPr>
            <a:endParaRPr lang="id-ID" sz="2100">
              <a:ea typeface="+mn-lt"/>
              <a:cs typeface="+mn-lt"/>
            </a:endParaRPr>
          </a:p>
          <a:p>
            <a:pPr marL="0" indent="0">
              <a:buNone/>
            </a:pPr>
            <a:endParaRPr lang="en-US" sz="2100" b="1"/>
          </a:p>
        </p:txBody>
      </p:sp>
    </p:spTree>
    <p:extLst>
      <p:ext uri="{BB962C8B-B14F-4D97-AF65-F5344CB8AC3E}">
        <p14:creationId xmlns:p14="http://schemas.microsoft.com/office/powerpoint/2010/main" val="40784902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1652</Words>
  <Application>Microsoft Office PowerPoint</Application>
  <PresentationFormat>Widescreen</PresentationFormat>
  <Paragraphs>218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Facet</vt:lpstr>
      <vt:lpstr>Facet</vt:lpstr>
      <vt:lpstr>Final Presentation</vt:lpstr>
      <vt:lpstr>Profil Bidang Usaha Start Up</vt:lpstr>
      <vt:lpstr>PowerPoint Presentation</vt:lpstr>
      <vt:lpstr>PowerPoint Presentation</vt:lpstr>
      <vt:lpstr>Mindmap</vt:lpstr>
      <vt:lpstr>Bukti Aktivitas</vt:lpstr>
      <vt:lpstr>PowerPoint Presentation</vt:lpstr>
      <vt:lpstr>Membuat Daftar Pertanyaan untuk Wawancara User </vt:lpstr>
      <vt:lpstr>Membuat Daftar Pertanyaan untuk Wawancara User </vt:lpstr>
      <vt:lpstr>Membuat Daftar Pertanyaan Untuk Calon Vendor</vt:lpstr>
      <vt:lpstr>Interview Transcript Potential Customer</vt:lpstr>
      <vt:lpstr>PowerPoint Presentation</vt:lpstr>
      <vt:lpstr>Hasil Wawancara dengan Calon Pelanggan Potensial </vt:lpstr>
      <vt:lpstr>Hasil Wawancara dengan Vendor</vt:lpstr>
      <vt:lpstr>PowerPoint Presentation</vt:lpstr>
      <vt:lpstr>Value Proposition Canvas</vt:lpstr>
      <vt:lpstr>Value Proposition Canvas</vt:lpstr>
      <vt:lpstr>Value Proposition Canvas</vt:lpstr>
      <vt:lpstr>Perbandingan Ourwear dengan Aplikasi Sejenis</vt:lpstr>
      <vt:lpstr>Style Theory</vt:lpstr>
      <vt:lpstr>Style Theory</vt:lpstr>
      <vt:lpstr>Rentique  </vt:lpstr>
      <vt:lpstr>Rentique </vt:lpstr>
      <vt:lpstr>Ourwear </vt:lpstr>
      <vt:lpstr>Ourwear</vt:lpstr>
      <vt:lpstr>Bisnis Proses Rent</vt:lpstr>
      <vt:lpstr>Bisnis Proses Trade</vt:lpstr>
      <vt:lpstr>PowerPoint Presentation</vt:lpstr>
      <vt:lpstr>Cost yang dikeluarkan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Quisioner Validasi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Alfonsus Farel</dc:creator>
  <cp:lastModifiedBy>JOEL ROBERT JUSTIAWAN</cp:lastModifiedBy>
  <cp:revision>213</cp:revision>
  <dcterms:created xsi:type="dcterms:W3CDTF">2020-04-02T08:53:26Z</dcterms:created>
  <dcterms:modified xsi:type="dcterms:W3CDTF">2020-08-07T02:41:23Z</dcterms:modified>
</cp:coreProperties>
</file>